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sldIdLst>
    <p:sldId id="289" r:id="rId2"/>
    <p:sldId id="256" r:id="rId3"/>
    <p:sldId id="257" r:id="rId4"/>
    <p:sldId id="265" r:id="rId5"/>
    <p:sldId id="258" r:id="rId6"/>
    <p:sldId id="330" r:id="rId7"/>
    <p:sldId id="314" r:id="rId8"/>
    <p:sldId id="313" r:id="rId9"/>
    <p:sldId id="327" r:id="rId10"/>
    <p:sldId id="305" r:id="rId11"/>
    <p:sldId id="315" r:id="rId12"/>
    <p:sldId id="316" r:id="rId13"/>
    <p:sldId id="317" r:id="rId14"/>
    <p:sldId id="318" r:id="rId15"/>
    <p:sldId id="319" r:id="rId16"/>
    <p:sldId id="320" r:id="rId17"/>
    <p:sldId id="312" r:id="rId18"/>
    <p:sldId id="321" r:id="rId19"/>
    <p:sldId id="296" r:id="rId20"/>
    <p:sldId id="323" r:id="rId21"/>
    <p:sldId id="324" r:id="rId22"/>
    <p:sldId id="325" r:id="rId23"/>
    <p:sldId id="326" r:id="rId24"/>
    <p:sldId id="274" r:id="rId25"/>
    <p:sldId id="275" r:id="rId26"/>
    <p:sldId id="276" r:id="rId27"/>
    <p:sldId id="266" r:id="rId28"/>
    <p:sldId id="328" r:id="rId29"/>
    <p:sldId id="329" r:id="rId30"/>
    <p:sldId id="264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나눔스퀘어" panose="020B0600000101010101" pitchFamily="50" charset="-127"/>
      <p:regular r:id="rId39"/>
    </p:embeddedFont>
    <p:embeddedFont>
      <p:font typeface="나눔스퀘어 Bold" panose="020B0600000101010101" pitchFamily="50" charset="-127"/>
      <p:bold r:id="rId40"/>
    </p:embeddedFont>
    <p:embeddedFont>
      <p:font typeface="나눔스퀘어 ExtraBold" panose="020B0600000101010101" pitchFamily="50" charset="-127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7A44"/>
    <a:srgbClr val="860000"/>
    <a:srgbClr val="E7E6E6"/>
    <a:srgbClr val="D5E8D4"/>
    <a:srgbClr val="DAE8FC"/>
    <a:srgbClr val="F8CECC"/>
    <a:srgbClr val="E1D5E7"/>
    <a:srgbClr val="EB7771"/>
    <a:srgbClr val="79518D"/>
    <a:srgbClr val="3051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84257" autoAdjust="0"/>
  </p:normalViewPr>
  <p:slideViewPr>
    <p:cSldViewPr snapToGrid="0" showGuides="1">
      <p:cViewPr varScale="1">
        <p:scale>
          <a:sx n="72" d="100"/>
          <a:sy n="72" d="100"/>
        </p:scale>
        <p:origin x="1013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386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A1052-4919-4226-85ED-068FF5121AB2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F2CA5-CB06-431E-BAF8-A85DD6D38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40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부딪힌 벽은 무엇입니다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F2CA5-CB06-431E-BAF8-A85DD6D381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8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7309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7" name="Google Shape;27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7412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F2CA5-CB06-431E-BAF8-A85DD6D381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75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8067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6757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F2CA5-CB06-431E-BAF8-A85DD6D381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07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2524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F2CA5-CB06-431E-BAF8-A85DD6D381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02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부딪힌 벽은 무엇입니다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F2CA5-CB06-431E-BAF8-A85DD6D381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73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F2CA5-CB06-431E-BAF8-A85DD6D381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1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F2CA5-CB06-431E-BAF8-A85DD6D381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67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174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2760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</a:t>
            </a:r>
            <a:endParaRPr dirty="0"/>
          </a:p>
        </p:txBody>
      </p:sp>
      <p:sp>
        <p:nvSpPr>
          <p:cNvPr id="210" name="Google Shape;21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2653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677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1DA96-53BC-44AE-936B-3BF5CE59D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C1E0B7-55D4-43CB-8FF8-E7D5F6A0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167A71-AA7D-459A-B200-D7FAF57D0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D1A3-E68C-4A2D-8736-E7899960A1F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0249E9-3CBE-42A6-8F40-EA58438E7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F67844-5551-4190-993B-09588ED1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76A1-91CA-4867-B0EE-A68ABAB52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28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A677A-736F-4798-A979-456D3A2E0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7D1628-AFD4-4740-BA79-3881E40B6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8F62C4-F4AF-4F93-AA61-780E87ACB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D1A3-E68C-4A2D-8736-E7899960A1F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A72F36-B554-4192-9665-B0D40B5F5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43AC65-A537-49E3-AD11-63AF9791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76A1-91CA-4867-B0EE-A68ABAB52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05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61A8439-7661-4193-80F7-2531008E34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64DD29-56BA-4531-8011-06B65B2F9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BC74E-B842-4C50-84C6-C20CE224E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D1A3-E68C-4A2D-8736-E7899960A1F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F9404F-63B1-4F05-9527-FB09F8DB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A553AA-A15D-401E-9F18-8380F144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76A1-91CA-4867-B0EE-A68ABAB52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00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699B0B-0FCB-4260-89AE-424FA3111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D6EAB9-6E0F-4E41-B52F-C187BD24F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3B6CD9-F2A7-48CA-BA14-B13535135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D1A3-E68C-4A2D-8736-E7899960A1F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52C689-EF70-43F8-BB75-630F8E635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42D6D-0ABD-420D-8396-1E48E3D4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76A1-91CA-4867-B0EE-A68ABAB52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656F2B-FBF8-4FD1-A580-6C99586AE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4F3E13-6793-4DD0-92F5-7301B533C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EE7432-5CF1-4091-B54C-CB81BFC8D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D1A3-E68C-4A2D-8736-E7899960A1F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9538CE-3696-4456-A575-943BAA4C9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2D61E2-E8F6-42FE-9F3D-989A7B98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76A1-91CA-4867-B0EE-A68ABAB52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0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B73C82-BBBB-48A6-9BFF-5DD2E806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2EDA12-31B9-4E37-A5C6-3080FF9DC1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21DFC3-B6FA-4CDD-BA9E-B7A774850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6F8B06-70B3-4CDE-9DE2-C62777FAD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D1A3-E68C-4A2D-8736-E7899960A1F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623C83-428E-456A-8462-09C58219B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395B24-FFE1-4DCB-AF5D-6FFB0E5E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76A1-91CA-4867-B0EE-A68ABAB52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25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8FF4E-64BC-4A5C-91B6-DA4C3A0F8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6F14E6-FFFA-413B-9A1E-9A62C806B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CFE816-71F9-4708-8397-3B73FC9FF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EDB618-80C0-4CBA-B45E-1A6224D4FD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E3E8B2-7667-49B5-A825-05A9CC6113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6C35A5-F98A-4830-99AF-3746A9BC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D1A3-E68C-4A2D-8736-E7899960A1F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6BF560-CD3C-4503-B6F1-C3F9469C6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EA0C6A-D85E-4F41-AC1D-BBAAB8C79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76A1-91CA-4867-B0EE-A68ABAB52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17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4920C-AAFA-408E-A22D-4F5BDBD6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070435-4AB6-452D-9DAD-94E260D8C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D1A3-E68C-4A2D-8736-E7899960A1F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F8089A-332F-4D7A-9898-427512C1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D256CC-1AE1-4F4E-AA4F-7C6069BE0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76A1-91CA-4867-B0EE-A68ABAB52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93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ECD980-B356-4084-8314-A403A4614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D1A3-E68C-4A2D-8736-E7899960A1F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1DAD5A-F2FA-4AD9-BB19-882800E4D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1B5CE5-2134-4659-BAA6-26469BF15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76A1-91CA-4867-B0EE-A68ABAB52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96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0803B6-754E-45A9-815D-FE12ADCB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3B80BA-7CE6-4C5E-A44E-749ED216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0DCE82-62D1-4354-95DC-2C2111505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147CBD-C3A3-4AD2-B4C8-221D9BC44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D1A3-E68C-4A2D-8736-E7899960A1F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1C9EE-2B52-4748-A644-8705BE56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DD4A9E-CD35-4762-B880-DC96D9695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76A1-91CA-4867-B0EE-A68ABAB52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8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C0431-6DF5-48C5-AA62-F48A0D88A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411A89-A6C1-4630-A95F-1B96DE9E00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8F03B4-D7AF-4575-985F-3041FFC97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86D220-4D70-4659-B1B6-D4F7D4D63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D1A3-E68C-4A2D-8736-E7899960A1F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C25D53-4AC4-4828-85B3-CB02ED04F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7AC0AC-DE5C-4F91-9E85-DFB6F0023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76A1-91CA-4867-B0EE-A68ABAB52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78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C1C9E9-D5B8-404F-A126-269455EE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1B0F58-05D0-4E7A-A32E-0CFD9334C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4904F8-243F-4A8D-9454-B1E5D22F2F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BD1A3-E68C-4A2D-8736-E7899960A1F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BF144D-DF2B-4BB4-B197-3DE97254E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D1F4E1-E728-4AD7-95DD-27FC31688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276A1-91CA-4867-B0EE-A68ABAB52C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D32278-34E6-4180-8914-E07112208D64}"/>
              </a:ext>
            </a:extLst>
          </p:cNvPr>
          <p:cNvSpPr/>
          <p:nvPr userDrawn="1"/>
        </p:nvSpPr>
        <p:spPr>
          <a:xfrm>
            <a:off x="0" y="0"/>
            <a:ext cx="176645" cy="6858000"/>
          </a:xfrm>
          <a:prstGeom prst="rect">
            <a:avLst/>
          </a:prstGeom>
          <a:solidFill>
            <a:srgbClr val="EA7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57D65D-187A-44EF-AC85-1F046DA026BB}"/>
              </a:ext>
            </a:extLst>
          </p:cNvPr>
          <p:cNvSpPr txBox="1"/>
          <p:nvPr userDrawn="1"/>
        </p:nvSpPr>
        <p:spPr>
          <a:xfrm>
            <a:off x="9314655" y="106726"/>
            <a:ext cx="2762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Team QuadCore</a:t>
            </a:r>
            <a:r>
              <a:rPr lang="ko-KR" altLang="en-US" sz="12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Interim Report</a:t>
            </a:r>
            <a:endParaRPr lang="en-US" sz="1200" u="sng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71D9F5-82E7-47DB-97D7-0C10DF12CB45}"/>
              </a:ext>
            </a:extLst>
          </p:cNvPr>
          <p:cNvSpPr txBox="1"/>
          <p:nvPr userDrawn="1"/>
        </p:nvSpPr>
        <p:spPr>
          <a:xfrm>
            <a:off x="9788235" y="6241183"/>
            <a:ext cx="224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en-US" sz="2800" dirty="0"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</a:t>
            </a:r>
            <a:r>
              <a:rPr lang="en-US" sz="2800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en-US" sz="2800" dirty="0"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Core</a:t>
            </a:r>
          </a:p>
        </p:txBody>
      </p:sp>
    </p:spTree>
    <p:extLst>
      <p:ext uri="{BB962C8B-B14F-4D97-AF65-F5344CB8AC3E}">
        <p14:creationId xmlns:p14="http://schemas.microsoft.com/office/powerpoint/2010/main" val="395758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9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0.svg"/><Relationship Id="rId10" Type="http://schemas.openxmlformats.org/officeDocument/2006/relationships/image" Target="../media/image22.svg"/><Relationship Id="rId4" Type="http://schemas.openxmlformats.org/officeDocument/2006/relationships/image" Target="../media/image9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6.png"/><Relationship Id="rId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7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2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2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0.svg"/><Relationship Id="rId5" Type="http://schemas.openxmlformats.org/officeDocument/2006/relationships/image" Target="../media/image32.png"/><Relationship Id="rId10" Type="http://schemas.openxmlformats.org/officeDocument/2006/relationships/image" Target="../media/image9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7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2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1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7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2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9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svg"/><Relationship Id="rId9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AF8544A-E235-4C6B-819F-53490B04ED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36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"/>
          <p:cNvSpPr txBox="1"/>
          <p:nvPr/>
        </p:nvSpPr>
        <p:spPr>
          <a:xfrm>
            <a:off x="7626960" y="1871722"/>
            <a:ext cx="3710406" cy="78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0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트위터 계정 관리를 위한 </a:t>
            </a:r>
            <a:endParaRPr lang="en-US" altLang="ko-KR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L="285750" marR="0" lvl="0" indent="-20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소셜 미디어 </a:t>
            </a:r>
            <a:r>
              <a:rPr lang="ko-KR" altLang="en-US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대시보드</a:t>
            </a: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 어플리케이션</a:t>
            </a:r>
            <a:endParaRPr lang="en-US" altLang="ko-KR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L="285750" marR="0" lvl="0" indent="-20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lang="en-US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L="285750" marR="0" lvl="0" indent="-20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215" name="Google Shape;215;p9"/>
          <p:cNvPicPr preferRelativeResize="0"/>
          <p:nvPr/>
        </p:nvPicPr>
        <p:blipFill rotWithShape="1">
          <a:blip r:embed="rId3">
            <a:alphaModFix/>
          </a:blip>
          <a:srcRect t="501" r="13604"/>
          <a:stretch/>
        </p:blipFill>
        <p:spPr>
          <a:xfrm>
            <a:off x="436880" y="1754981"/>
            <a:ext cx="6259195" cy="391266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850448C2-9C8F-4F7C-A635-C5AD939A5834}"/>
              </a:ext>
            </a:extLst>
          </p:cNvPr>
          <p:cNvSpPr txBox="1">
            <a:spLocks/>
          </p:cNvSpPr>
          <p:nvPr/>
        </p:nvSpPr>
        <p:spPr>
          <a:xfrm>
            <a:off x="436880" y="184625"/>
            <a:ext cx="4154170" cy="6807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400" b="1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 피드백 및 개선</a:t>
            </a:r>
            <a:endParaRPr lang="ko-KR" altLang="en-US" sz="18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Google Shape;225;p10">
            <a:extLst>
              <a:ext uri="{FF2B5EF4-FFF2-40B4-BE49-F238E27FC236}">
                <a16:creationId xmlns:a16="http://schemas.microsoft.com/office/drawing/2014/main" id="{DA892A9A-E8C3-4C28-A1C4-33852A204965}"/>
              </a:ext>
            </a:extLst>
          </p:cNvPr>
          <p:cNvSpPr txBox="1"/>
          <p:nvPr/>
        </p:nvSpPr>
        <p:spPr>
          <a:xfrm>
            <a:off x="998018" y="865414"/>
            <a:ext cx="3892959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1800"/>
              <a:buFont typeface="Arial"/>
              <a:buNone/>
            </a:pPr>
            <a:r>
              <a:rPr 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TweetDeck</a:t>
            </a:r>
            <a:endParaRPr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1" name="그래픽 10" descr="확인 표시">
            <a:extLst>
              <a:ext uri="{FF2B5EF4-FFF2-40B4-BE49-F238E27FC236}">
                <a16:creationId xmlns:a16="http://schemas.microsoft.com/office/drawing/2014/main" id="{EFF7871B-70FE-4AC8-9EFE-BD97C16DD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408" y="955058"/>
            <a:ext cx="388611" cy="38861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8C7F58A-971C-4BAA-B14A-F50E7482DF95}"/>
              </a:ext>
            </a:extLst>
          </p:cNvPr>
          <p:cNvGrpSpPr/>
          <p:nvPr/>
        </p:nvGrpSpPr>
        <p:grpSpPr>
          <a:xfrm>
            <a:off x="436879" y="1754981"/>
            <a:ext cx="6259195" cy="3912664"/>
            <a:chOff x="436879" y="1754981"/>
            <a:chExt cx="6259195" cy="391266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F79A6EC-B296-4B3D-9A50-A3F6B15012DC}"/>
                </a:ext>
              </a:extLst>
            </p:cNvPr>
            <p:cNvSpPr/>
            <p:nvPr/>
          </p:nvSpPr>
          <p:spPr>
            <a:xfrm>
              <a:off x="436879" y="1754981"/>
              <a:ext cx="6259195" cy="3912664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4CC8FAD-4B79-4611-8BF4-9FC0C4C9AE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01" t="2865" r="2696" b="2374"/>
            <a:stretch/>
          </p:blipFill>
          <p:spPr>
            <a:xfrm>
              <a:off x="2212873" y="2427656"/>
              <a:ext cx="2707205" cy="2734078"/>
            </a:xfrm>
            <a:prstGeom prst="roundRect">
              <a:avLst>
                <a:gd name="adj" fmla="val 4450"/>
              </a:avLst>
            </a:prstGeom>
          </p:spPr>
        </p:pic>
      </p:grpSp>
      <p:pic>
        <p:nvPicPr>
          <p:cNvPr id="13" name="그래픽 12" descr="인용 부호 열기">
            <a:extLst>
              <a:ext uri="{FF2B5EF4-FFF2-40B4-BE49-F238E27FC236}">
                <a16:creationId xmlns:a16="http://schemas.microsoft.com/office/drawing/2014/main" id="{24F7FC6F-6147-4C6E-BE1F-D88F9BCD0D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04429" y="1754981"/>
            <a:ext cx="311709" cy="311709"/>
          </a:xfrm>
          <a:prstGeom prst="rect">
            <a:avLst/>
          </a:prstGeom>
        </p:spPr>
      </p:pic>
      <p:sp>
        <p:nvSpPr>
          <p:cNvPr id="22" name="Google Shape;214;p9">
            <a:extLst>
              <a:ext uri="{FF2B5EF4-FFF2-40B4-BE49-F238E27FC236}">
                <a16:creationId xmlns:a16="http://schemas.microsoft.com/office/drawing/2014/main" id="{FB2ADA27-1DFB-4B47-B380-DFC7B94810C1}"/>
              </a:ext>
            </a:extLst>
          </p:cNvPr>
          <p:cNvSpPr txBox="1"/>
          <p:nvPr/>
        </p:nvSpPr>
        <p:spPr>
          <a:xfrm>
            <a:off x="7560285" y="3429000"/>
            <a:ext cx="4374540" cy="223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2550"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en-US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Column </a:t>
            </a:r>
            <a:r>
              <a:rPr lang="ko-KR" altLang="en-US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형태로 사용자 맞춤 기능 제공</a:t>
            </a:r>
            <a:endParaRPr lang="en-US" altLang="ko-KR" b="1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L="368300" indent="-285750">
              <a:lnSpc>
                <a:spcPct val="150000"/>
              </a:lnSpc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Home </a:t>
            </a:r>
            <a:r>
              <a:rPr 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(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뉴스피드</a:t>
            </a:r>
            <a:r>
              <a:rPr lang="en-US" altLang="ko-KR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)</a:t>
            </a:r>
            <a:endParaRPr lang="en-US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368300" indent="-285750">
              <a:lnSpc>
                <a:spcPct val="150000"/>
              </a:lnSpc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Trending </a:t>
            </a:r>
            <a:r>
              <a:rPr 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(DB 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내 빅데이터 처리</a:t>
            </a:r>
            <a:r>
              <a:rPr lang="en-US" altLang="ko-KR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)</a:t>
            </a:r>
            <a:endParaRPr lang="en-US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368300" indent="-285750">
              <a:lnSpc>
                <a:spcPct val="150000"/>
              </a:lnSpc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Search </a:t>
            </a:r>
            <a:r>
              <a:rPr 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(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특정 검색어 관련 필터링</a:t>
            </a:r>
            <a:r>
              <a:rPr lang="en-US" altLang="ko-KR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)</a:t>
            </a:r>
            <a:endParaRPr lang="en-US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368300" indent="-285750">
              <a:lnSpc>
                <a:spcPct val="150000"/>
              </a:lnSpc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Messages</a:t>
            </a:r>
          </a:p>
          <a:p>
            <a:pPr marL="368300" indent="-285750">
              <a:lnSpc>
                <a:spcPct val="150000"/>
              </a:lnSpc>
              <a:buClr>
                <a:schemeClr val="dk1"/>
              </a:buClr>
              <a:buSzPts val="13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Likes</a:t>
            </a:r>
          </a:p>
        </p:txBody>
      </p:sp>
      <p:pic>
        <p:nvPicPr>
          <p:cNvPr id="18" name="그래픽 17" descr="확인 표시">
            <a:extLst>
              <a:ext uri="{FF2B5EF4-FFF2-40B4-BE49-F238E27FC236}">
                <a16:creationId xmlns:a16="http://schemas.microsoft.com/office/drawing/2014/main" id="{9AD43D32-89AE-491F-A2D3-FE3F444FA3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9017" y="3429000"/>
            <a:ext cx="222531" cy="2225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850448C2-9C8F-4F7C-A635-C5AD939A5834}"/>
              </a:ext>
            </a:extLst>
          </p:cNvPr>
          <p:cNvSpPr txBox="1">
            <a:spLocks/>
          </p:cNvSpPr>
          <p:nvPr/>
        </p:nvSpPr>
        <p:spPr>
          <a:xfrm>
            <a:off x="436880" y="184625"/>
            <a:ext cx="4154170" cy="6807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400" b="1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 피드백 및 개선</a:t>
            </a:r>
            <a:endParaRPr lang="ko-KR" altLang="en-US" sz="18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Google Shape;225;p10">
            <a:extLst>
              <a:ext uri="{FF2B5EF4-FFF2-40B4-BE49-F238E27FC236}">
                <a16:creationId xmlns:a16="http://schemas.microsoft.com/office/drawing/2014/main" id="{DA892A9A-E8C3-4C28-A1C4-33852A204965}"/>
              </a:ext>
            </a:extLst>
          </p:cNvPr>
          <p:cNvSpPr txBox="1"/>
          <p:nvPr/>
        </p:nvSpPr>
        <p:spPr>
          <a:xfrm>
            <a:off x="998018" y="865414"/>
            <a:ext cx="3892959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1800"/>
              <a:buFont typeface="Arial"/>
              <a:buNone/>
            </a:pPr>
            <a:r>
              <a:rPr 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Architecture</a:t>
            </a:r>
            <a:endParaRPr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1" name="그래픽 10" descr="확인 표시">
            <a:extLst>
              <a:ext uri="{FF2B5EF4-FFF2-40B4-BE49-F238E27FC236}">
                <a16:creationId xmlns:a16="http://schemas.microsoft.com/office/drawing/2014/main" id="{EFF7871B-70FE-4AC8-9EFE-BD97C16DD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408" y="955058"/>
            <a:ext cx="388611" cy="388611"/>
          </a:xfrm>
          <a:prstGeom prst="rect">
            <a:avLst/>
          </a:prstGeom>
        </p:spPr>
      </p:pic>
      <p:pic>
        <p:nvPicPr>
          <p:cNvPr id="14" name="그림 13" descr="주차장, 스크린샷, 측정기, 앉아있는이(가) 표시된 사진&#10;&#10;자동 생성된 설명">
            <a:extLst>
              <a:ext uri="{FF2B5EF4-FFF2-40B4-BE49-F238E27FC236}">
                <a16:creationId xmlns:a16="http://schemas.microsoft.com/office/drawing/2014/main" id="{749ABC2C-403B-4762-BFF1-B5E8A2F033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18" y="1149363"/>
            <a:ext cx="10898372" cy="513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8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850448C2-9C8F-4F7C-A635-C5AD939A5834}"/>
              </a:ext>
            </a:extLst>
          </p:cNvPr>
          <p:cNvSpPr txBox="1">
            <a:spLocks/>
          </p:cNvSpPr>
          <p:nvPr/>
        </p:nvSpPr>
        <p:spPr>
          <a:xfrm>
            <a:off x="436880" y="184625"/>
            <a:ext cx="4154170" cy="6807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400" b="1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 피드백 및 개선</a:t>
            </a:r>
            <a:endParaRPr lang="ko-KR" altLang="en-US" sz="18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Google Shape;225;p10">
            <a:extLst>
              <a:ext uri="{FF2B5EF4-FFF2-40B4-BE49-F238E27FC236}">
                <a16:creationId xmlns:a16="http://schemas.microsoft.com/office/drawing/2014/main" id="{DA892A9A-E8C3-4C28-A1C4-33852A204965}"/>
              </a:ext>
            </a:extLst>
          </p:cNvPr>
          <p:cNvSpPr txBox="1"/>
          <p:nvPr/>
        </p:nvSpPr>
        <p:spPr>
          <a:xfrm>
            <a:off x="998018" y="865414"/>
            <a:ext cx="3892959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1800"/>
              <a:buFont typeface="Arial"/>
              <a:buNone/>
            </a:pP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하지만</a:t>
            </a:r>
            <a:r>
              <a:rPr lang="en-US" altLang="ko-KR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,</a:t>
            </a:r>
            <a:endParaRPr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1" name="그래픽 10" descr="확인 표시">
            <a:extLst>
              <a:ext uri="{FF2B5EF4-FFF2-40B4-BE49-F238E27FC236}">
                <a16:creationId xmlns:a16="http://schemas.microsoft.com/office/drawing/2014/main" id="{EFF7871B-70FE-4AC8-9EFE-BD97C16DD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408" y="955058"/>
            <a:ext cx="388611" cy="388611"/>
          </a:xfrm>
          <a:prstGeom prst="rect">
            <a:avLst/>
          </a:prstGeom>
        </p:spPr>
      </p:pic>
      <p:sp>
        <p:nvSpPr>
          <p:cNvPr id="7" name="Google Shape;214;p9">
            <a:extLst>
              <a:ext uri="{FF2B5EF4-FFF2-40B4-BE49-F238E27FC236}">
                <a16:creationId xmlns:a16="http://schemas.microsoft.com/office/drawing/2014/main" id="{345A6906-55E9-49DE-9205-05963E6DA3DC}"/>
              </a:ext>
            </a:extLst>
          </p:cNvPr>
          <p:cNvSpPr txBox="1"/>
          <p:nvPr/>
        </p:nvSpPr>
        <p:spPr>
          <a:xfrm>
            <a:off x="1309727" y="1836345"/>
            <a:ext cx="10625556" cy="415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03200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 alt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Sans Serif" panose="020B0604020202020204" pitchFamily="34" charset="0"/>
                <a:sym typeface="Arial"/>
              </a:rPr>
              <a:t>거대하고 멋져 보이는 주제에 우리는 이끌려 다녔다</a:t>
            </a:r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Sans Serif" panose="020B0604020202020204" pitchFamily="34" charset="0"/>
                <a:sym typeface="Arial"/>
              </a:rPr>
              <a:t>.</a:t>
            </a:r>
          </a:p>
          <a:p>
            <a:pPr marL="285750" marR="0" lvl="0" indent="-203200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 alt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Sans Serif" panose="020B0604020202020204" pitchFamily="34" charset="0"/>
                <a:sym typeface="Arial"/>
              </a:rPr>
              <a:t>결국 우리의 </a:t>
            </a:r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Sans Serif" panose="020B0604020202020204" pitchFamily="34" charset="0"/>
                <a:sym typeface="Arial"/>
              </a:rPr>
              <a:t>PMP</a:t>
            </a:r>
            <a:r>
              <a:rPr lang="ko-KR" alt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Sans Serif" panose="020B0604020202020204" pitchFamily="34" charset="0"/>
                <a:sym typeface="Arial"/>
              </a:rPr>
              <a:t>에는 </a:t>
            </a:r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Sans Serif" panose="020B0604020202020204" pitchFamily="34" charset="0"/>
                <a:sym typeface="Arial"/>
              </a:rPr>
              <a:t>Management</a:t>
            </a:r>
            <a:r>
              <a:rPr lang="ko-KR" alt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Sans Serif" panose="020B0604020202020204" pitchFamily="34" charset="0"/>
                <a:sym typeface="Arial"/>
              </a:rPr>
              <a:t>에 대한 제대로 된 견해도 없었으며</a:t>
            </a:r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Sans Serif" panose="020B0604020202020204" pitchFamily="34" charset="0"/>
                <a:sym typeface="Arial"/>
              </a:rPr>
              <a:t>, </a:t>
            </a:r>
          </a:p>
          <a:p>
            <a:pPr marL="285750" marR="0" lvl="0" indent="-203200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 alt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Sans Serif" panose="020B0604020202020204" pitchFamily="34" charset="0"/>
                <a:sym typeface="Arial"/>
              </a:rPr>
              <a:t>가장 기본적인 </a:t>
            </a:r>
            <a:r>
              <a:rPr lang="ko-KR" altLang="en-US" sz="2000" b="1" i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Sans Serif" panose="020B0604020202020204" pitchFamily="34" charset="0"/>
                <a:sym typeface="Arial"/>
              </a:rPr>
              <a:t>개인적 욕심도 묻어나오지 않았으며 그저 빛 좋은 개살구 느낌</a:t>
            </a:r>
            <a:r>
              <a:rPr lang="ko-KR" alt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Sans Serif" panose="020B0604020202020204" pitchFamily="34" charset="0"/>
                <a:sym typeface="Arial"/>
              </a:rPr>
              <a:t>이었다</a:t>
            </a:r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Sans Serif" panose="020B0604020202020204" pitchFamily="34" charset="0"/>
                <a:sym typeface="Arial"/>
              </a:rPr>
              <a:t>.</a:t>
            </a:r>
          </a:p>
          <a:p>
            <a:pPr marL="285750" marR="0" lvl="0" indent="-203200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 alt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Sans Serif" panose="020B0604020202020204" pitchFamily="34" charset="0"/>
                <a:sym typeface="Arial"/>
              </a:rPr>
              <a:t>빛이라도 좋으면 다행이지</a:t>
            </a:r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Sans Serif" panose="020B0604020202020204" pitchFamily="34" charset="0"/>
                <a:sym typeface="Arial"/>
              </a:rPr>
              <a:t>, </a:t>
            </a:r>
            <a:r>
              <a:rPr lang="ko-KR" alt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Sans Serif" panose="020B0604020202020204" pitchFamily="34" charset="0"/>
                <a:sym typeface="Arial"/>
              </a:rPr>
              <a:t>인간미도 없고 사실상 완성도도 없었기에 지루한 </a:t>
            </a:r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Sans Serif" panose="020B0604020202020204" pitchFamily="34" charset="0"/>
                <a:sym typeface="Arial"/>
              </a:rPr>
              <a:t>PMP</a:t>
            </a:r>
            <a:r>
              <a:rPr lang="ko-KR" alt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Sans Serif" panose="020B0604020202020204" pitchFamily="34" charset="0"/>
                <a:sym typeface="Arial"/>
              </a:rPr>
              <a:t>였다</a:t>
            </a:r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Sans Serif" panose="020B0604020202020204" pitchFamily="34" charset="0"/>
                <a:sym typeface="Arial"/>
              </a:rPr>
              <a:t>.</a:t>
            </a:r>
            <a:endParaRPr sz="2000" b="1" i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icrosoft Sans Serif" panose="020B0604020202020204" pitchFamily="34" charset="0"/>
              <a:sym typeface="Arial"/>
            </a:endParaRPr>
          </a:p>
        </p:txBody>
      </p:sp>
      <p:pic>
        <p:nvPicPr>
          <p:cNvPr id="8" name="그래픽 7" descr="인용 부호 열기">
            <a:extLst>
              <a:ext uri="{FF2B5EF4-FFF2-40B4-BE49-F238E27FC236}">
                <a16:creationId xmlns:a16="http://schemas.microsoft.com/office/drawing/2014/main" id="{2FFAD903-49C9-4A0C-9D10-EF672FDCE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9970" y="1836345"/>
            <a:ext cx="311709" cy="31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48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850448C2-9C8F-4F7C-A635-C5AD939A5834}"/>
              </a:ext>
            </a:extLst>
          </p:cNvPr>
          <p:cNvSpPr txBox="1">
            <a:spLocks/>
          </p:cNvSpPr>
          <p:nvPr/>
        </p:nvSpPr>
        <p:spPr>
          <a:xfrm>
            <a:off x="436880" y="184625"/>
            <a:ext cx="4154170" cy="6807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400" b="1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 피드백 및 개선</a:t>
            </a:r>
            <a:endParaRPr lang="ko-KR" altLang="en-US" sz="18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Google Shape;225;p10">
            <a:extLst>
              <a:ext uri="{FF2B5EF4-FFF2-40B4-BE49-F238E27FC236}">
                <a16:creationId xmlns:a16="http://schemas.microsoft.com/office/drawing/2014/main" id="{DA892A9A-E8C3-4C28-A1C4-33852A204965}"/>
              </a:ext>
            </a:extLst>
          </p:cNvPr>
          <p:cNvSpPr txBox="1"/>
          <p:nvPr/>
        </p:nvSpPr>
        <p:spPr>
          <a:xfrm>
            <a:off x="998019" y="865414"/>
            <a:ext cx="3892959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1800"/>
              <a:buFont typeface="Arial"/>
              <a:buNone/>
            </a:pP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개선 사항</a:t>
            </a:r>
            <a:endParaRPr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1" name="그래픽 10" descr="확인 표시">
            <a:extLst>
              <a:ext uri="{FF2B5EF4-FFF2-40B4-BE49-F238E27FC236}">
                <a16:creationId xmlns:a16="http://schemas.microsoft.com/office/drawing/2014/main" id="{EFF7871B-70FE-4AC8-9EFE-BD97C16DD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408" y="955058"/>
            <a:ext cx="388611" cy="388611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C23F7D7-EB19-49FF-A06A-E48607EE5E9E}"/>
              </a:ext>
            </a:extLst>
          </p:cNvPr>
          <p:cNvSpPr/>
          <p:nvPr/>
        </p:nvSpPr>
        <p:spPr>
          <a:xfrm>
            <a:off x="9163050" y="2132762"/>
            <a:ext cx="1219200" cy="535202"/>
          </a:xfrm>
          <a:prstGeom prst="roundRect">
            <a:avLst/>
          </a:prstGeom>
          <a:solidFill>
            <a:srgbClr val="E1D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Google Shape;214;p9">
            <a:extLst>
              <a:ext uri="{FF2B5EF4-FFF2-40B4-BE49-F238E27FC236}">
                <a16:creationId xmlns:a16="http://schemas.microsoft.com/office/drawing/2014/main" id="{6476A954-4735-4D04-A983-ABD2C13DD799}"/>
              </a:ext>
            </a:extLst>
          </p:cNvPr>
          <p:cNvSpPr txBox="1"/>
          <p:nvPr/>
        </p:nvSpPr>
        <p:spPr>
          <a:xfrm>
            <a:off x="10382250" y="2132761"/>
            <a:ext cx="971546" cy="535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0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 altLang="en-US" b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이윤직</a:t>
            </a:r>
            <a:endParaRPr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3C01576-52A0-4398-9958-7BEC0838860A}"/>
              </a:ext>
            </a:extLst>
          </p:cNvPr>
          <p:cNvSpPr/>
          <p:nvPr/>
        </p:nvSpPr>
        <p:spPr>
          <a:xfrm>
            <a:off x="9163050" y="2861424"/>
            <a:ext cx="1219200" cy="535202"/>
          </a:xfrm>
          <a:prstGeom prst="roundRect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Google Shape;214;p9">
            <a:extLst>
              <a:ext uri="{FF2B5EF4-FFF2-40B4-BE49-F238E27FC236}">
                <a16:creationId xmlns:a16="http://schemas.microsoft.com/office/drawing/2014/main" id="{4D5448F2-DFCE-4F9F-A88A-04353841F650}"/>
              </a:ext>
            </a:extLst>
          </p:cNvPr>
          <p:cNvSpPr txBox="1"/>
          <p:nvPr/>
        </p:nvSpPr>
        <p:spPr>
          <a:xfrm>
            <a:off x="10382250" y="2861423"/>
            <a:ext cx="971546" cy="535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0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심시은</a:t>
            </a:r>
            <a:endParaRPr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96FDECF-53B9-40BF-8418-8E60DA8A9F57}"/>
              </a:ext>
            </a:extLst>
          </p:cNvPr>
          <p:cNvSpPr/>
          <p:nvPr/>
        </p:nvSpPr>
        <p:spPr>
          <a:xfrm>
            <a:off x="9163050" y="3590086"/>
            <a:ext cx="1219200" cy="535202"/>
          </a:xfrm>
          <a:prstGeom prst="roundRect">
            <a:avLst/>
          </a:prstGeom>
          <a:solidFill>
            <a:srgbClr val="DAE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Google Shape;214;p9">
            <a:extLst>
              <a:ext uri="{FF2B5EF4-FFF2-40B4-BE49-F238E27FC236}">
                <a16:creationId xmlns:a16="http://schemas.microsoft.com/office/drawing/2014/main" id="{8178E3DF-0F7D-4F2F-821A-376C4D55CC87}"/>
              </a:ext>
            </a:extLst>
          </p:cNvPr>
          <p:cNvSpPr txBox="1"/>
          <p:nvPr/>
        </p:nvSpPr>
        <p:spPr>
          <a:xfrm>
            <a:off x="10382250" y="3590085"/>
            <a:ext cx="971546" cy="535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0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문예은</a:t>
            </a:r>
            <a:endParaRPr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93A1827-A539-41CA-BD87-A6FB212A193A}"/>
              </a:ext>
            </a:extLst>
          </p:cNvPr>
          <p:cNvSpPr/>
          <p:nvPr/>
        </p:nvSpPr>
        <p:spPr>
          <a:xfrm>
            <a:off x="9172575" y="4318747"/>
            <a:ext cx="1219200" cy="535202"/>
          </a:xfrm>
          <a:prstGeom prst="roundRect">
            <a:avLst/>
          </a:prstGeom>
          <a:solidFill>
            <a:srgbClr val="D5E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Google Shape;214;p9">
            <a:extLst>
              <a:ext uri="{FF2B5EF4-FFF2-40B4-BE49-F238E27FC236}">
                <a16:creationId xmlns:a16="http://schemas.microsoft.com/office/drawing/2014/main" id="{66799037-85E3-4EDF-9F41-AC23F861FEA0}"/>
              </a:ext>
            </a:extLst>
          </p:cNvPr>
          <p:cNvSpPr txBox="1"/>
          <p:nvPr/>
        </p:nvSpPr>
        <p:spPr>
          <a:xfrm>
            <a:off x="10391775" y="4318746"/>
            <a:ext cx="971546" cy="535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0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김찬영</a:t>
            </a:r>
            <a:endParaRPr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9" name="그래픽 38" descr="확인 표시">
            <a:extLst>
              <a:ext uri="{FF2B5EF4-FFF2-40B4-BE49-F238E27FC236}">
                <a16:creationId xmlns:a16="http://schemas.microsoft.com/office/drawing/2014/main" id="{C83AE249-FCBD-4B68-8963-8B45390D7A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68242" y="2289096"/>
            <a:ext cx="222531" cy="222531"/>
          </a:xfrm>
          <a:prstGeom prst="rect">
            <a:avLst/>
          </a:prstGeom>
        </p:spPr>
      </p:pic>
      <p:pic>
        <p:nvPicPr>
          <p:cNvPr id="40" name="그래픽 39" descr="확인 표시">
            <a:extLst>
              <a:ext uri="{FF2B5EF4-FFF2-40B4-BE49-F238E27FC236}">
                <a16:creationId xmlns:a16="http://schemas.microsoft.com/office/drawing/2014/main" id="{099E8F85-EB8F-4ACC-9492-74645DCF1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68242" y="3017758"/>
            <a:ext cx="222531" cy="222531"/>
          </a:xfrm>
          <a:prstGeom prst="rect">
            <a:avLst/>
          </a:prstGeom>
        </p:spPr>
      </p:pic>
      <p:pic>
        <p:nvPicPr>
          <p:cNvPr id="41" name="그래픽 40" descr="확인 표시">
            <a:extLst>
              <a:ext uri="{FF2B5EF4-FFF2-40B4-BE49-F238E27FC236}">
                <a16:creationId xmlns:a16="http://schemas.microsoft.com/office/drawing/2014/main" id="{6813C2C1-A515-4ECA-BEBA-72FA97F95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68242" y="3746420"/>
            <a:ext cx="222531" cy="222531"/>
          </a:xfrm>
          <a:prstGeom prst="rect">
            <a:avLst/>
          </a:prstGeom>
        </p:spPr>
      </p:pic>
      <p:pic>
        <p:nvPicPr>
          <p:cNvPr id="42" name="그래픽 41" descr="확인 표시">
            <a:extLst>
              <a:ext uri="{FF2B5EF4-FFF2-40B4-BE49-F238E27FC236}">
                <a16:creationId xmlns:a16="http://schemas.microsoft.com/office/drawing/2014/main" id="{4F816A4E-EB42-4820-A7CE-407FAA5E08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2165" y="4475081"/>
            <a:ext cx="222531" cy="222531"/>
          </a:xfrm>
          <a:prstGeom prst="rect">
            <a:avLst/>
          </a:prstGeom>
        </p:spPr>
      </p:pic>
      <p:sp>
        <p:nvSpPr>
          <p:cNvPr id="43" name="제목 1">
            <a:extLst>
              <a:ext uri="{FF2B5EF4-FFF2-40B4-BE49-F238E27FC236}">
                <a16:creationId xmlns:a16="http://schemas.microsoft.com/office/drawing/2014/main" id="{500788C7-41D1-4774-BBD5-ABCB48CA17CE}"/>
              </a:ext>
            </a:extLst>
          </p:cNvPr>
          <p:cNvSpPr txBox="1">
            <a:spLocks/>
          </p:cNvSpPr>
          <p:nvPr/>
        </p:nvSpPr>
        <p:spPr>
          <a:xfrm>
            <a:off x="1809750" y="5315788"/>
            <a:ext cx="8572500" cy="930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개인의 욕심을 바탕으로 하고 싶은 개발 구체화 및 이를 위한</a:t>
            </a:r>
            <a:r>
              <a:rPr lang="en-US" altLang="ko-KR" sz="20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아키텍처 변화</a:t>
            </a:r>
            <a:endParaRPr lang="en-US" altLang="ko-KR" sz="2000" b="1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BA4EBD-C10B-4133-A73D-AE680965E126}"/>
              </a:ext>
            </a:extLst>
          </p:cNvPr>
          <p:cNvGrpSpPr/>
          <p:nvPr/>
        </p:nvGrpSpPr>
        <p:grpSpPr>
          <a:xfrm>
            <a:off x="1183450" y="1770812"/>
            <a:ext cx="7415056" cy="3544976"/>
            <a:chOff x="1183450" y="1770812"/>
            <a:chExt cx="7415056" cy="3544976"/>
          </a:xfrm>
        </p:grpSpPr>
        <p:pic>
          <p:nvPicPr>
            <p:cNvPr id="12" name="그림 11" descr="주차장, 묶음, 많은, 행이(가) 표시된 사진&#10;&#10;자동 생성된 설명">
              <a:extLst>
                <a:ext uri="{FF2B5EF4-FFF2-40B4-BE49-F238E27FC236}">
                  <a16:creationId xmlns:a16="http://schemas.microsoft.com/office/drawing/2014/main" id="{81761E10-2DF1-4A3C-A092-12879CEEF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450" y="1770812"/>
              <a:ext cx="7415056" cy="3544976"/>
            </a:xfrm>
            <a:prstGeom prst="rect">
              <a:avLst/>
            </a:prstGeom>
          </p:spPr>
        </p:pic>
        <p:pic>
          <p:nvPicPr>
            <p:cNvPr id="19" name="그림 18" descr="주차장, 묶음, 많은, 행이(가) 표시된 사진&#10;&#10;자동 생성된 설명">
              <a:extLst>
                <a:ext uri="{FF2B5EF4-FFF2-40B4-BE49-F238E27FC236}">
                  <a16:creationId xmlns:a16="http://schemas.microsoft.com/office/drawing/2014/main" id="{4AD51262-FC73-4344-8DE7-FB686BCA9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33" t="30876" r="35644" b="57523"/>
            <a:stretch/>
          </p:blipFill>
          <p:spPr>
            <a:xfrm>
              <a:off x="5219700" y="1962924"/>
              <a:ext cx="735805" cy="4112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585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496626EE-B4CA-4D84-B91A-E73AC4E6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274" y="2639960"/>
            <a:ext cx="6267452" cy="1578080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개인적 욕심</a:t>
            </a:r>
            <a:r>
              <a:rPr lang="en-US" altLang="ko-KR" sz="32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32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현황</a:t>
            </a:r>
            <a:r>
              <a:rPr lang="en-US" altLang="ko-KR" sz="32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계획 </a:t>
            </a:r>
          </a:p>
        </p:txBody>
      </p:sp>
    </p:spTree>
    <p:extLst>
      <p:ext uri="{BB962C8B-B14F-4D97-AF65-F5344CB8AC3E}">
        <p14:creationId xmlns:p14="http://schemas.microsoft.com/office/powerpoint/2010/main" val="2328005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850448C2-9C8F-4F7C-A635-C5AD939A5834}"/>
              </a:ext>
            </a:extLst>
          </p:cNvPr>
          <p:cNvSpPr txBox="1">
            <a:spLocks/>
          </p:cNvSpPr>
          <p:nvPr/>
        </p:nvSpPr>
        <p:spPr>
          <a:xfrm>
            <a:off x="436880" y="184625"/>
            <a:ext cx="4154170" cy="6807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개인의 욕심</a:t>
            </a:r>
            <a:endParaRPr lang="ko-KR" altLang="en-US" sz="18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Google Shape;225;p10">
            <a:extLst>
              <a:ext uri="{FF2B5EF4-FFF2-40B4-BE49-F238E27FC236}">
                <a16:creationId xmlns:a16="http://schemas.microsoft.com/office/drawing/2014/main" id="{DA892A9A-E8C3-4C28-A1C4-33852A204965}"/>
              </a:ext>
            </a:extLst>
          </p:cNvPr>
          <p:cNvSpPr txBox="1"/>
          <p:nvPr/>
        </p:nvSpPr>
        <p:spPr>
          <a:xfrm>
            <a:off x="998019" y="865414"/>
            <a:ext cx="3892959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1800"/>
              <a:buFont typeface="Arial"/>
              <a:buNone/>
            </a:pPr>
            <a:r>
              <a:rPr lang="ko-KR" altLang="en-US" sz="2000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이윤직</a:t>
            </a:r>
            <a:endParaRPr sz="2000"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1" name="그래픽 10" descr="확인 표시">
            <a:extLst>
              <a:ext uri="{FF2B5EF4-FFF2-40B4-BE49-F238E27FC236}">
                <a16:creationId xmlns:a16="http://schemas.microsoft.com/office/drawing/2014/main" id="{EFF7871B-70FE-4AC8-9EFE-BD97C16DD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408" y="955058"/>
            <a:ext cx="388611" cy="388611"/>
          </a:xfrm>
          <a:prstGeom prst="rect">
            <a:avLst/>
          </a:prstGeom>
        </p:spPr>
      </p:pic>
      <p:sp>
        <p:nvSpPr>
          <p:cNvPr id="19" name="Google Shape;260;g6d841a9bcc_0_19">
            <a:extLst>
              <a:ext uri="{FF2B5EF4-FFF2-40B4-BE49-F238E27FC236}">
                <a16:creationId xmlns:a16="http://schemas.microsoft.com/office/drawing/2014/main" id="{C66488B4-3A68-4338-9BE4-A526FCC551BC}"/>
              </a:ext>
            </a:extLst>
          </p:cNvPr>
          <p:cNvSpPr txBox="1"/>
          <p:nvPr/>
        </p:nvSpPr>
        <p:spPr>
          <a:xfrm>
            <a:off x="4179778" y="1641313"/>
            <a:ext cx="7542322" cy="435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편리한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UX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아닌 불편하지 않은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UX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만들 수 있도록 고심해보기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단순한 것은 편리한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UX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아니다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altLang="en-US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경험해 보지 못했던 프론트 엔드 개발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하고 싶었고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분업화된 프로젝트 아래 </a:t>
            </a:r>
            <a:r>
              <a:rPr lang="ko-KR" altLang="en-US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제대로 담당하여</a:t>
            </a:r>
            <a:r>
              <a:rPr lang="en-US" altLang="ko-KR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개발자로서 시야를 넓히고 전문성을 기르고 싶다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팀원들 개개인의 장점을 내 것으로 만들어보기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항상 어떤 일을 하더라도 정리 해 가는 습관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한가지 문제를 고민하더라도 좀 더 다양하게 접근하는 습관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잘 풀리지 않는 문제라도 긍정적으로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665D8B3E-7608-4AEF-A64E-D86EB8B1B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58" y="4558927"/>
            <a:ext cx="3095657" cy="680789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 엔드 </a:t>
            </a:r>
            <a:r>
              <a:rPr lang="ko-KR" altLang="en-US" sz="20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</a:t>
            </a:r>
          </a:p>
        </p:txBody>
      </p:sp>
      <p:pic>
        <p:nvPicPr>
          <p:cNvPr id="22" name="그래픽 21" descr="확인 표시">
            <a:extLst>
              <a:ext uri="{FF2B5EF4-FFF2-40B4-BE49-F238E27FC236}">
                <a16:creationId xmlns:a16="http://schemas.microsoft.com/office/drawing/2014/main" id="{801726CA-A187-4259-86FA-A26497753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0678" y="1444918"/>
            <a:ext cx="392789" cy="392789"/>
          </a:xfrm>
          <a:prstGeom prst="rect">
            <a:avLst/>
          </a:prstGeom>
        </p:spPr>
      </p:pic>
      <p:pic>
        <p:nvPicPr>
          <p:cNvPr id="23" name="그래픽 22" descr="확인 표시">
            <a:extLst>
              <a:ext uri="{FF2B5EF4-FFF2-40B4-BE49-F238E27FC236}">
                <a16:creationId xmlns:a16="http://schemas.microsoft.com/office/drawing/2014/main" id="{7A334E35-501D-4382-AEC0-8B1A2D5428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5886" y="2636608"/>
            <a:ext cx="392789" cy="3927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B80EB8-131E-4FFA-8C27-4E2617B1C906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10048" t="11408" r="14833" b="18815"/>
          <a:stretch/>
        </p:blipFill>
        <p:spPr>
          <a:xfrm>
            <a:off x="1076386" y="1990497"/>
            <a:ext cx="2286000" cy="2286000"/>
          </a:xfrm>
          <a:prstGeom prst="ellipse">
            <a:avLst/>
          </a:prstGeom>
        </p:spPr>
      </p:pic>
      <p:pic>
        <p:nvPicPr>
          <p:cNvPr id="13" name="그래픽 12" descr="확인 표시">
            <a:extLst>
              <a:ext uri="{FF2B5EF4-FFF2-40B4-BE49-F238E27FC236}">
                <a16:creationId xmlns:a16="http://schemas.microsoft.com/office/drawing/2014/main" id="{186CB5CE-E51A-4811-9090-B1BCE492AC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5886" y="3883708"/>
            <a:ext cx="392789" cy="39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3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850448C2-9C8F-4F7C-A635-C5AD939A5834}"/>
              </a:ext>
            </a:extLst>
          </p:cNvPr>
          <p:cNvSpPr txBox="1">
            <a:spLocks/>
          </p:cNvSpPr>
          <p:nvPr/>
        </p:nvSpPr>
        <p:spPr>
          <a:xfrm>
            <a:off x="436880" y="184625"/>
            <a:ext cx="4154170" cy="6807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현황 및 기능 소개</a:t>
            </a:r>
            <a:endParaRPr lang="ko-KR" altLang="en-US" sz="18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Google Shape;225;p10">
            <a:extLst>
              <a:ext uri="{FF2B5EF4-FFF2-40B4-BE49-F238E27FC236}">
                <a16:creationId xmlns:a16="http://schemas.microsoft.com/office/drawing/2014/main" id="{DA892A9A-E8C3-4C28-A1C4-33852A204965}"/>
              </a:ext>
            </a:extLst>
          </p:cNvPr>
          <p:cNvSpPr txBox="1"/>
          <p:nvPr/>
        </p:nvSpPr>
        <p:spPr>
          <a:xfrm>
            <a:off x="998019" y="865414"/>
            <a:ext cx="3892959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1800"/>
              <a:buFont typeface="Arial"/>
              <a:buNone/>
            </a:pPr>
            <a:r>
              <a:rPr lang="ko-KR" altLang="en-US" sz="2000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이윤직</a:t>
            </a:r>
            <a:endParaRPr sz="2000"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1" name="그래픽 10" descr="확인 표시">
            <a:extLst>
              <a:ext uri="{FF2B5EF4-FFF2-40B4-BE49-F238E27FC236}">
                <a16:creationId xmlns:a16="http://schemas.microsoft.com/office/drawing/2014/main" id="{EFF7871B-70FE-4AC8-9EFE-BD97C16DD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408" y="955058"/>
            <a:ext cx="388611" cy="38861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D81E603-CFD1-44CB-BC60-644B54C623FF}"/>
              </a:ext>
            </a:extLst>
          </p:cNvPr>
          <p:cNvGrpSpPr/>
          <p:nvPr/>
        </p:nvGrpSpPr>
        <p:grpSpPr>
          <a:xfrm>
            <a:off x="803713" y="1971439"/>
            <a:ext cx="5974774" cy="3858652"/>
            <a:chOff x="1192696" y="1433314"/>
            <a:chExt cx="7436060" cy="4802386"/>
          </a:xfrm>
        </p:grpSpPr>
        <p:pic>
          <p:nvPicPr>
            <p:cNvPr id="13" name="Google Shape;227;g6d841a9bcc_0_1">
              <a:extLst>
                <a:ext uri="{FF2B5EF4-FFF2-40B4-BE49-F238E27FC236}">
                  <a16:creationId xmlns:a16="http://schemas.microsoft.com/office/drawing/2014/main" id="{72A94FEA-CB5D-446C-97C9-6FCA89A1850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7744" r="22741"/>
            <a:stretch/>
          </p:blipFill>
          <p:spPr>
            <a:xfrm>
              <a:off x="2162177" y="1433314"/>
              <a:ext cx="6466579" cy="48023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227;g6d841a9bcc_0_1">
              <a:extLst>
                <a:ext uri="{FF2B5EF4-FFF2-40B4-BE49-F238E27FC236}">
                  <a16:creationId xmlns:a16="http://schemas.microsoft.com/office/drawing/2014/main" id="{46F22F72-F5DF-4ABD-8529-E627633E643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-89" r="92333"/>
            <a:stretch/>
          </p:blipFill>
          <p:spPr>
            <a:xfrm>
              <a:off x="1192696" y="1433314"/>
              <a:ext cx="976623" cy="48023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260;g6d841a9bcc_0_19">
            <a:extLst>
              <a:ext uri="{FF2B5EF4-FFF2-40B4-BE49-F238E27FC236}">
                <a16:creationId xmlns:a16="http://schemas.microsoft.com/office/drawing/2014/main" id="{C687B427-0673-45B1-AA96-C457547061F9}"/>
              </a:ext>
            </a:extLst>
          </p:cNvPr>
          <p:cNvSpPr txBox="1"/>
          <p:nvPr/>
        </p:nvSpPr>
        <p:spPr>
          <a:xfrm>
            <a:off x="7306371" y="1592616"/>
            <a:ext cx="4610646" cy="2237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현황</a:t>
            </a:r>
            <a:endParaRPr lang="en-US" altLang="ko-KR" b="1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리액트의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구조와 특징을 빠르게 익히고 팀 프로젝트에 맞는 프론트 화면 설계 </a:t>
            </a:r>
          </a:p>
          <a:p>
            <a:pPr marL="285750" lvl="1" indent="-285750">
              <a:lnSpc>
                <a:spcPct val="200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사이드 바 및 컬럼 컴포넌트 구현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lvl="1" indent="-285750">
              <a:lnSpc>
                <a:spcPct val="200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트윗 컴포넌트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(Tweet, Retweet,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Quotedtweet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구현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Google Shape;260;g6d841a9bcc_0_19">
            <a:extLst>
              <a:ext uri="{FF2B5EF4-FFF2-40B4-BE49-F238E27FC236}">
                <a16:creationId xmlns:a16="http://schemas.microsoft.com/office/drawing/2014/main" id="{FA299E4F-FD89-43F0-929E-CF70A81D3BC6}"/>
              </a:ext>
            </a:extLst>
          </p:cNvPr>
          <p:cNvSpPr txBox="1"/>
          <p:nvPr/>
        </p:nvSpPr>
        <p:spPr>
          <a:xfrm>
            <a:off x="7212767" y="3906216"/>
            <a:ext cx="4893094" cy="2232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어려웠던 점</a:t>
            </a:r>
            <a:endParaRPr lang="en-US" altLang="ko-KR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프레임워크를 처음 접해보았고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어떻게 한 페이지 내에서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DOM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작성 할 수 있는지에 대한 이해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 내 필요한 컴포넌트들을 조건에 따라 생성하여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Rendering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하는 개념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8" name="그래픽 17" descr="확인 표시">
            <a:extLst>
              <a:ext uri="{FF2B5EF4-FFF2-40B4-BE49-F238E27FC236}">
                <a16:creationId xmlns:a16="http://schemas.microsoft.com/office/drawing/2014/main" id="{23ADA3AD-F338-4042-BCD6-BA2CBCF54F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57375" y="1520686"/>
            <a:ext cx="310784" cy="310784"/>
          </a:xfrm>
          <a:prstGeom prst="rect">
            <a:avLst/>
          </a:prstGeom>
        </p:spPr>
      </p:pic>
      <p:pic>
        <p:nvPicPr>
          <p:cNvPr id="24" name="그래픽 23" descr="확인 표시">
            <a:extLst>
              <a:ext uri="{FF2B5EF4-FFF2-40B4-BE49-F238E27FC236}">
                <a16:creationId xmlns:a16="http://schemas.microsoft.com/office/drawing/2014/main" id="{DBBE5024-9672-454E-A1DD-EB0206A13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57375" y="3829877"/>
            <a:ext cx="310784" cy="3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54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41">
            <a:extLst>
              <a:ext uri="{FF2B5EF4-FFF2-40B4-BE49-F238E27FC236}">
                <a16:creationId xmlns:a16="http://schemas.microsoft.com/office/drawing/2014/main" id="{7F3D36B2-B1D4-4885-B087-12D966540750}"/>
              </a:ext>
            </a:extLst>
          </p:cNvPr>
          <p:cNvGrpSpPr/>
          <p:nvPr/>
        </p:nvGrpSpPr>
        <p:grpSpPr>
          <a:xfrm>
            <a:off x="998019" y="5228670"/>
            <a:ext cx="2293492" cy="972000"/>
            <a:chOff x="1342404" y="1890612"/>
            <a:chExt cx="2509515" cy="1049822"/>
          </a:xfrm>
        </p:grpSpPr>
        <p:grpSp>
          <p:nvGrpSpPr>
            <p:cNvPr id="47" name="Group 642">
              <a:extLst>
                <a:ext uri="{FF2B5EF4-FFF2-40B4-BE49-F238E27FC236}">
                  <a16:creationId xmlns:a16="http://schemas.microsoft.com/office/drawing/2014/main" id="{C95C7A7B-B0FD-445C-A9E6-A493D7738438}"/>
                </a:ext>
              </a:extLst>
            </p:cNvPr>
            <p:cNvGrpSpPr/>
            <p:nvPr/>
          </p:nvGrpSpPr>
          <p:grpSpPr>
            <a:xfrm>
              <a:off x="1342404" y="1890612"/>
              <a:ext cx="2509515" cy="1049822"/>
              <a:chOff x="1822736" y="2564904"/>
              <a:chExt cx="3384376" cy="1415809"/>
            </a:xfrm>
          </p:grpSpPr>
          <p:sp>
            <p:nvSpPr>
              <p:cNvPr id="49" name="Rounded Rectangle 8">
                <a:extLst>
                  <a:ext uri="{FF2B5EF4-FFF2-40B4-BE49-F238E27FC236}">
                    <a16:creationId xmlns:a16="http://schemas.microsoft.com/office/drawing/2014/main" id="{8AC5AD9A-9865-4648-8BB7-90504F2A4AB4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3384376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0" name="Rounded Rectangle 9">
                <a:extLst>
                  <a:ext uri="{FF2B5EF4-FFF2-40B4-BE49-F238E27FC236}">
                    <a16:creationId xmlns:a16="http://schemas.microsoft.com/office/drawing/2014/main" id="{25600251-8D9C-4406-9888-ADFAEC7CEFEC}"/>
                  </a:ext>
                </a:extLst>
              </p:cNvPr>
              <p:cNvSpPr/>
              <p:nvPr/>
            </p:nvSpPr>
            <p:spPr>
              <a:xfrm flipH="1">
                <a:off x="1822737" y="2575648"/>
                <a:ext cx="1538088" cy="1405065"/>
              </a:xfrm>
              <a:custGeom>
                <a:avLst/>
                <a:gdLst/>
                <a:ahLst/>
                <a:cxnLst/>
                <a:rect l="l" t="t" r="r" b="b"/>
                <a:pathLst>
                  <a:path w="1572775" h="1405065">
                    <a:moveTo>
                      <a:pt x="1473249" y="0"/>
                    </a:moveTo>
                    <a:cubicBezTo>
                      <a:pt x="1531558" y="20642"/>
                      <a:pt x="1572775" y="76505"/>
                      <a:pt x="1572775" y="141994"/>
                    </a:cubicBezTo>
                    <a:lnTo>
                      <a:pt x="1572775" y="1252328"/>
                    </a:lnTo>
                    <a:cubicBezTo>
                      <a:pt x="1572775" y="1336682"/>
                      <a:pt x="1504392" y="1405065"/>
                      <a:pt x="1420038" y="1405065"/>
                    </a:cubicBezTo>
                    <a:lnTo>
                      <a:pt x="0" y="1405065"/>
                    </a:lnTo>
                    <a:cubicBezTo>
                      <a:pt x="768941" y="1317621"/>
                      <a:pt x="1379064" y="735374"/>
                      <a:pt x="147324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80000"/>
                      <a:lumOff val="20000"/>
                    </a:schemeClr>
                  </a:gs>
                  <a:gs pos="94000">
                    <a:schemeClr val="accent4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48" name="Rectangle 643">
              <a:extLst>
                <a:ext uri="{FF2B5EF4-FFF2-40B4-BE49-F238E27FC236}">
                  <a16:creationId xmlns:a16="http://schemas.microsoft.com/office/drawing/2014/main" id="{A5EE7DCF-91BD-4B89-BC70-451B3C971C6A}"/>
                </a:ext>
              </a:extLst>
            </p:cNvPr>
            <p:cNvSpPr/>
            <p:nvPr/>
          </p:nvSpPr>
          <p:spPr>
            <a:xfrm>
              <a:off x="2703377" y="2035576"/>
              <a:ext cx="1029833" cy="759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8" name="TextBox 646">
            <a:extLst>
              <a:ext uri="{FF2B5EF4-FFF2-40B4-BE49-F238E27FC236}">
                <a16:creationId xmlns:a16="http://schemas.microsoft.com/office/drawing/2014/main" id="{3AA6F6B9-188C-42ED-A179-DDF01622D1A6}"/>
              </a:ext>
            </a:extLst>
          </p:cNvPr>
          <p:cNvSpPr txBox="1"/>
          <p:nvPr/>
        </p:nvSpPr>
        <p:spPr>
          <a:xfrm>
            <a:off x="1106986" y="5803781"/>
            <a:ext cx="922561" cy="223138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5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Test</a:t>
            </a:r>
            <a:endParaRPr lang="ko-KR" altLang="en-US" sz="85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9" name="TextBox 647">
            <a:extLst>
              <a:ext uri="{FF2B5EF4-FFF2-40B4-BE49-F238E27FC236}">
                <a16:creationId xmlns:a16="http://schemas.microsoft.com/office/drawing/2014/main" id="{739988D5-0916-433C-875D-31B9BC8AE282}"/>
              </a:ext>
            </a:extLst>
          </p:cNvPr>
          <p:cNvSpPr txBox="1"/>
          <p:nvPr/>
        </p:nvSpPr>
        <p:spPr>
          <a:xfrm>
            <a:off x="2337188" y="5514615"/>
            <a:ext cx="782515" cy="35394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7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8 </a:t>
            </a:r>
            <a:r>
              <a:rPr lang="ko-KR" altLang="en-US" sz="17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주</a:t>
            </a:r>
          </a:p>
        </p:txBody>
      </p:sp>
      <p:grpSp>
        <p:nvGrpSpPr>
          <p:cNvPr id="11" name="Group 657">
            <a:extLst>
              <a:ext uri="{FF2B5EF4-FFF2-40B4-BE49-F238E27FC236}">
                <a16:creationId xmlns:a16="http://schemas.microsoft.com/office/drawing/2014/main" id="{07519E42-069D-4732-9C16-2D630E8A5E33}"/>
              </a:ext>
            </a:extLst>
          </p:cNvPr>
          <p:cNvGrpSpPr/>
          <p:nvPr/>
        </p:nvGrpSpPr>
        <p:grpSpPr>
          <a:xfrm>
            <a:off x="998019" y="2828292"/>
            <a:ext cx="2293492" cy="972000"/>
            <a:chOff x="1342404" y="1890612"/>
            <a:chExt cx="2509515" cy="1049822"/>
          </a:xfrm>
        </p:grpSpPr>
        <p:grpSp>
          <p:nvGrpSpPr>
            <p:cNvPr id="43" name="Group 658">
              <a:extLst>
                <a:ext uri="{FF2B5EF4-FFF2-40B4-BE49-F238E27FC236}">
                  <a16:creationId xmlns:a16="http://schemas.microsoft.com/office/drawing/2014/main" id="{E10B1798-98C6-44AA-BCE1-DCA500B85BB6}"/>
                </a:ext>
              </a:extLst>
            </p:cNvPr>
            <p:cNvGrpSpPr/>
            <p:nvPr/>
          </p:nvGrpSpPr>
          <p:grpSpPr>
            <a:xfrm>
              <a:off x="1342404" y="1890612"/>
              <a:ext cx="2509515" cy="1049822"/>
              <a:chOff x="1822736" y="2564904"/>
              <a:chExt cx="3384376" cy="1415809"/>
            </a:xfrm>
          </p:grpSpPr>
          <p:sp>
            <p:nvSpPr>
              <p:cNvPr id="45" name="Rounded Rectangle 17">
                <a:extLst>
                  <a:ext uri="{FF2B5EF4-FFF2-40B4-BE49-F238E27FC236}">
                    <a16:creationId xmlns:a16="http://schemas.microsoft.com/office/drawing/2014/main" id="{6B7CBC77-59C4-455C-A5E4-BD7A65401DF5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3384376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6" name="Rounded Rectangle 9">
                <a:extLst>
                  <a:ext uri="{FF2B5EF4-FFF2-40B4-BE49-F238E27FC236}">
                    <a16:creationId xmlns:a16="http://schemas.microsoft.com/office/drawing/2014/main" id="{2C038B4D-C8B9-4AB1-AF7E-23B967620F37}"/>
                  </a:ext>
                </a:extLst>
              </p:cNvPr>
              <p:cNvSpPr/>
              <p:nvPr/>
            </p:nvSpPr>
            <p:spPr>
              <a:xfrm flipH="1">
                <a:off x="1822737" y="2575648"/>
                <a:ext cx="1538088" cy="1405065"/>
              </a:xfrm>
              <a:custGeom>
                <a:avLst/>
                <a:gdLst/>
                <a:ahLst/>
                <a:cxnLst/>
                <a:rect l="l" t="t" r="r" b="b"/>
                <a:pathLst>
                  <a:path w="1572775" h="1405065">
                    <a:moveTo>
                      <a:pt x="1473249" y="0"/>
                    </a:moveTo>
                    <a:cubicBezTo>
                      <a:pt x="1531558" y="20642"/>
                      <a:pt x="1572775" y="76505"/>
                      <a:pt x="1572775" y="141994"/>
                    </a:cubicBezTo>
                    <a:lnTo>
                      <a:pt x="1572775" y="1252328"/>
                    </a:lnTo>
                    <a:cubicBezTo>
                      <a:pt x="1572775" y="1336682"/>
                      <a:pt x="1504392" y="1405065"/>
                      <a:pt x="1420038" y="1405065"/>
                    </a:cubicBezTo>
                    <a:lnTo>
                      <a:pt x="0" y="1405065"/>
                    </a:lnTo>
                    <a:cubicBezTo>
                      <a:pt x="768941" y="1317621"/>
                      <a:pt x="1379064" y="735374"/>
                      <a:pt x="147324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95000"/>
                      <a:lumOff val="5000"/>
                    </a:schemeClr>
                  </a:gs>
                  <a:gs pos="94000">
                    <a:schemeClr val="accent2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44" name="Rectangle 659">
              <a:extLst>
                <a:ext uri="{FF2B5EF4-FFF2-40B4-BE49-F238E27FC236}">
                  <a16:creationId xmlns:a16="http://schemas.microsoft.com/office/drawing/2014/main" id="{5BD9231A-B394-453F-9F36-280422B39D7A}"/>
                </a:ext>
              </a:extLst>
            </p:cNvPr>
            <p:cNvSpPr/>
            <p:nvPr/>
          </p:nvSpPr>
          <p:spPr>
            <a:xfrm>
              <a:off x="2703377" y="2035576"/>
              <a:ext cx="1029833" cy="759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2" name="TextBox 662">
            <a:extLst>
              <a:ext uri="{FF2B5EF4-FFF2-40B4-BE49-F238E27FC236}">
                <a16:creationId xmlns:a16="http://schemas.microsoft.com/office/drawing/2014/main" id="{871E1B23-BC5A-4533-862A-6D2787202459}"/>
              </a:ext>
            </a:extLst>
          </p:cNvPr>
          <p:cNvSpPr txBox="1"/>
          <p:nvPr/>
        </p:nvSpPr>
        <p:spPr>
          <a:xfrm>
            <a:off x="1106986" y="3383411"/>
            <a:ext cx="922561" cy="223138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5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Development</a:t>
            </a:r>
            <a:endParaRPr lang="ko-KR" altLang="en-US" sz="85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13" name="TextBox 663">
            <a:extLst>
              <a:ext uri="{FF2B5EF4-FFF2-40B4-BE49-F238E27FC236}">
                <a16:creationId xmlns:a16="http://schemas.microsoft.com/office/drawing/2014/main" id="{263BE865-94E4-4567-8A98-1B62257ECB4B}"/>
              </a:ext>
            </a:extLst>
          </p:cNvPr>
          <p:cNvSpPr txBox="1"/>
          <p:nvPr/>
        </p:nvSpPr>
        <p:spPr>
          <a:xfrm>
            <a:off x="2337187" y="3114237"/>
            <a:ext cx="782515" cy="35394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700" b="1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6 </a:t>
            </a:r>
            <a:r>
              <a:rPr lang="ko-KR" altLang="en-US" sz="1700" b="1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주</a:t>
            </a:r>
          </a:p>
        </p:txBody>
      </p:sp>
      <p:grpSp>
        <p:nvGrpSpPr>
          <p:cNvPr id="15" name="Group 649">
            <a:extLst>
              <a:ext uri="{FF2B5EF4-FFF2-40B4-BE49-F238E27FC236}">
                <a16:creationId xmlns:a16="http://schemas.microsoft.com/office/drawing/2014/main" id="{A1B903C1-4D9C-4B7D-A274-57101FD289A1}"/>
              </a:ext>
            </a:extLst>
          </p:cNvPr>
          <p:cNvGrpSpPr/>
          <p:nvPr/>
        </p:nvGrpSpPr>
        <p:grpSpPr>
          <a:xfrm>
            <a:off x="998019" y="4028481"/>
            <a:ext cx="2293492" cy="972000"/>
            <a:chOff x="1342404" y="1890612"/>
            <a:chExt cx="2509515" cy="1049822"/>
          </a:xfrm>
        </p:grpSpPr>
        <p:grpSp>
          <p:nvGrpSpPr>
            <p:cNvPr id="39" name="Group 650">
              <a:extLst>
                <a:ext uri="{FF2B5EF4-FFF2-40B4-BE49-F238E27FC236}">
                  <a16:creationId xmlns:a16="http://schemas.microsoft.com/office/drawing/2014/main" id="{5233CB7A-6ACD-41E7-9853-6C968FFADB2C}"/>
                </a:ext>
              </a:extLst>
            </p:cNvPr>
            <p:cNvGrpSpPr/>
            <p:nvPr/>
          </p:nvGrpSpPr>
          <p:grpSpPr>
            <a:xfrm>
              <a:off x="1342404" y="1890612"/>
              <a:ext cx="2509515" cy="1049822"/>
              <a:chOff x="1822736" y="2564904"/>
              <a:chExt cx="3384376" cy="1415809"/>
            </a:xfrm>
          </p:grpSpPr>
          <p:sp>
            <p:nvSpPr>
              <p:cNvPr id="41" name="Rounded Rectangle 25">
                <a:extLst>
                  <a:ext uri="{FF2B5EF4-FFF2-40B4-BE49-F238E27FC236}">
                    <a16:creationId xmlns:a16="http://schemas.microsoft.com/office/drawing/2014/main" id="{D0786C22-3542-4BBA-8957-18177C4CA1F8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3384376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2" name="Rounded Rectangle 9">
                <a:extLst>
                  <a:ext uri="{FF2B5EF4-FFF2-40B4-BE49-F238E27FC236}">
                    <a16:creationId xmlns:a16="http://schemas.microsoft.com/office/drawing/2014/main" id="{28D1CEC3-B94B-4C46-BB06-FD6DF55DB711}"/>
                  </a:ext>
                </a:extLst>
              </p:cNvPr>
              <p:cNvSpPr/>
              <p:nvPr/>
            </p:nvSpPr>
            <p:spPr>
              <a:xfrm flipH="1">
                <a:off x="1822737" y="2575648"/>
                <a:ext cx="1538088" cy="1405065"/>
              </a:xfrm>
              <a:custGeom>
                <a:avLst/>
                <a:gdLst/>
                <a:ahLst/>
                <a:cxnLst/>
                <a:rect l="l" t="t" r="r" b="b"/>
                <a:pathLst>
                  <a:path w="1572775" h="1405065">
                    <a:moveTo>
                      <a:pt x="1473249" y="0"/>
                    </a:moveTo>
                    <a:cubicBezTo>
                      <a:pt x="1531558" y="20642"/>
                      <a:pt x="1572775" y="76505"/>
                      <a:pt x="1572775" y="141994"/>
                    </a:cubicBezTo>
                    <a:lnTo>
                      <a:pt x="1572775" y="1252328"/>
                    </a:lnTo>
                    <a:cubicBezTo>
                      <a:pt x="1572775" y="1336682"/>
                      <a:pt x="1504392" y="1405065"/>
                      <a:pt x="1420038" y="1405065"/>
                    </a:cubicBezTo>
                    <a:lnTo>
                      <a:pt x="0" y="1405065"/>
                    </a:lnTo>
                    <a:cubicBezTo>
                      <a:pt x="768941" y="1317621"/>
                      <a:pt x="1379064" y="735374"/>
                      <a:pt x="147324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95000"/>
                      <a:lumOff val="5000"/>
                    </a:schemeClr>
                  </a:gs>
                  <a:gs pos="94000">
                    <a:schemeClr val="accent3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40" name="Rectangle 651">
              <a:extLst>
                <a:ext uri="{FF2B5EF4-FFF2-40B4-BE49-F238E27FC236}">
                  <a16:creationId xmlns:a16="http://schemas.microsoft.com/office/drawing/2014/main" id="{021309DD-167A-4EB0-A5BD-8BED5F6B037D}"/>
                </a:ext>
              </a:extLst>
            </p:cNvPr>
            <p:cNvSpPr/>
            <p:nvPr/>
          </p:nvSpPr>
          <p:spPr>
            <a:xfrm>
              <a:off x="2703377" y="2035576"/>
              <a:ext cx="1029833" cy="759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6" name="TextBox 654">
            <a:extLst>
              <a:ext uri="{FF2B5EF4-FFF2-40B4-BE49-F238E27FC236}">
                <a16:creationId xmlns:a16="http://schemas.microsoft.com/office/drawing/2014/main" id="{15BD961A-C5FD-443F-9A27-54FC69E7D7F3}"/>
              </a:ext>
            </a:extLst>
          </p:cNvPr>
          <p:cNvSpPr txBox="1"/>
          <p:nvPr/>
        </p:nvSpPr>
        <p:spPr>
          <a:xfrm flipH="1">
            <a:off x="2337187" y="4314426"/>
            <a:ext cx="782515" cy="35394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700" b="1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7 </a:t>
            </a:r>
            <a:r>
              <a:rPr lang="ko-KR" altLang="en-US" sz="1700" b="1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주</a:t>
            </a:r>
          </a:p>
        </p:txBody>
      </p:sp>
      <p:sp>
        <p:nvSpPr>
          <p:cNvPr id="17" name="TextBox 655">
            <a:extLst>
              <a:ext uri="{FF2B5EF4-FFF2-40B4-BE49-F238E27FC236}">
                <a16:creationId xmlns:a16="http://schemas.microsoft.com/office/drawing/2014/main" id="{4E4D4421-3033-4ED2-9297-646E490124C5}"/>
              </a:ext>
            </a:extLst>
          </p:cNvPr>
          <p:cNvSpPr txBox="1"/>
          <p:nvPr/>
        </p:nvSpPr>
        <p:spPr>
          <a:xfrm flipH="1">
            <a:off x="1106986" y="4583105"/>
            <a:ext cx="922561" cy="223138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5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Combine</a:t>
            </a:r>
            <a:endParaRPr lang="ko-KR" altLang="en-US" sz="85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grpSp>
        <p:nvGrpSpPr>
          <p:cNvPr id="19" name="Group 665">
            <a:extLst>
              <a:ext uri="{FF2B5EF4-FFF2-40B4-BE49-F238E27FC236}">
                <a16:creationId xmlns:a16="http://schemas.microsoft.com/office/drawing/2014/main" id="{DFA877CD-1514-4C76-B982-0E17375D557E}"/>
              </a:ext>
            </a:extLst>
          </p:cNvPr>
          <p:cNvGrpSpPr/>
          <p:nvPr/>
        </p:nvGrpSpPr>
        <p:grpSpPr>
          <a:xfrm>
            <a:off x="998019" y="1628103"/>
            <a:ext cx="2293492" cy="972000"/>
            <a:chOff x="1342404" y="1890612"/>
            <a:chExt cx="2509515" cy="1049822"/>
          </a:xfrm>
        </p:grpSpPr>
        <p:grpSp>
          <p:nvGrpSpPr>
            <p:cNvPr id="35" name="Group 666">
              <a:extLst>
                <a:ext uri="{FF2B5EF4-FFF2-40B4-BE49-F238E27FC236}">
                  <a16:creationId xmlns:a16="http://schemas.microsoft.com/office/drawing/2014/main" id="{7B337CF4-43BD-46F0-9891-79D31CFC7986}"/>
                </a:ext>
              </a:extLst>
            </p:cNvPr>
            <p:cNvGrpSpPr/>
            <p:nvPr/>
          </p:nvGrpSpPr>
          <p:grpSpPr>
            <a:xfrm>
              <a:off x="1342404" y="1890612"/>
              <a:ext cx="2509515" cy="1049822"/>
              <a:chOff x="1822736" y="2564904"/>
              <a:chExt cx="3384376" cy="1415809"/>
            </a:xfrm>
          </p:grpSpPr>
          <p:sp>
            <p:nvSpPr>
              <p:cNvPr id="37" name="Rounded Rectangle 31">
                <a:extLst>
                  <a:ext uri="{FF2B5EF4-FFF2-40B4-BE49-F238E27FC236}">
                    <a16:creationId xmlns:a16="http://schemas.microsoft.com/office/drawing/2014/main" id="{47AC77C8-B842-481C-B232-5FA97A2CE818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3384376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8" name="Rounded Rectangle 9">
                <a:extLst>
                  <a:ext uri="{FF2B5EF4-FFF2-40B4-BE49-F238E27FC236}">
                    <a16:creationId xmlns:a16="http://schemas.microsoft.com/office/drawing/2014/main" id="{DE2B8B53-C189-4F0F-8F64-D334B2DE7437}"/>
                  </a:ext>
                </a:extLst>
              </p:cNvPr>
              <p:cNvSpPr/>
              <p:nvPr/>
            </p:nvSpPr>
            <p:spPr>
              <a:xfrm flipH="1">
                <a:off x="1822737" y="2575648"/>
                <a:ext cx="1538088" cy="1405065"/>
              </a:xfrm>
              <a:custGeom>
                <a:avLst/>
                <a:gdLst/>
                <a:ahLst/>
                <a:cxnLst/>
                <a:rect l="l" t="t" r="r" b="b"/>
                <a:pathLst>
                  <a:path w="1572775" h="1405065">
                    <a:moveTo>
                      <a:pt x="1473249" y="0"/>
                    </a:moveTo>
                    <a:cubicBezTo>
                      <a:pt x="1531558" y="20642"/>
                      <a:pt x="1572775" y="76505"/>
                      <a:pt x="1572775" y="141994"/>
                    </a:cubicBezTo>
                    <a:lnTo>
                      <a:pt x="1572775" y="1252328"/>
                    </a:lnTo>
                    <a:cubicBezTo>
                      <a:pt x="1572775" y="1336682"/>
                      <a:pt x="1504392" y="1405065"/>
                      <a:pt x="1420038" y="1405065"/>
                    </a:cubicBezTo>
                    <a:lnTo>
                      <a:pt x="0" y="1405065"/>
                    </a:lnTo>
                    <a:cubicBezTo>
                      <a:pt x="768941" y="1317621"/>
                      <a:pt x="1379064" y="735374"/>
                      <a:pt x="147324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94000">
                    <a:schemeClr val="accent1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36" name="Rectangle 667">
              <a:extLst>
                <a:ext uri="{FF2B5EF4-FFF2-40B4-BE49-F238E27FC236}">
                  <a16:creationId xmlns:a16="http://schemas.microsoft.com/office/drawing/2014/main" id="{AD5FDE22-818A-4EC2-BF37-670D428C0CBE}"/>
                </a:ext>
              </a:extLst>
            </p:cNvPr>
            <p:cNvSpPr/>
            <p:nvPr/>
          </p:nvSpPr>
          <p:spPr>
            <a:xfrm>
              <a:off x="2703377" y="2035576"/>
              <a:ext cx="1029833" cy="759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0" name="TextBox 670">
            <a:extLst>
              <a:ext uri="{FF2B5EF4-FFF2-40B4-BE49-F238E27FC236}">
                <a16:creationId xmlns:a16="http://schemas.microsoft.com/office/drawing/2014/main" id="{C3B86F3E-58EF-4D29-A595-D45E11D0BD5C}"/>
              </a:ext>
            </a:extLst>
          </p:cNvPr>
          <p:cNvSpPr txBox="1"/>
          <p:nvPr/>
        </p:nvSpPr>
        <p:spPr>
          <a:xfrm flipH="1">
            <a:off x="2337187" y="1914048"/>
            <a:ext cx="782515" cy="35394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700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5 </a:t>
            </a:r>
            <a:r>
              <a:rPr lang="ko-KR" altLang="en-US" sz="1700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주</a:t>
            </a:r>
          </a:p>
        </p:txBody>
      </p:sp>
      <p:sp>
        <p:nvSpPr>
          <p:cNvPr id="21" name="TextBox 671">
            <a:extLst>
              <a:ext uri="{FF2B5EF4-FFF2-40B4-BE49-F238E27FC236}">
                <a16:creationId xmlns:a16="http://schemas.microsoft.com/office/drawing/2014/main" id="{33BB628E-5F0A-409F-B612-D665BA832BC2}"/>
              </a:ext>
            </a:extLst>
          </p:cNvPr>
          <p:cNvSpPr txBox="1"/>
          <p:nvPr/>
        </p:nvSpPr>
        <p:spPr>
          <a:xfrm flipH="1">
            <a:off x="1106986" y="2225043"/>
            <a:ext cx="922561" cy="223138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5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Development</a:t>
            </a:r>
            <a:endParaRPr lang="ko-KR" altLang="en-US" sz="85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34" name="TextBox 676">
            <a:extLst>
              <a:ext uri="{FF2B5EF4-FFF2-40B4-BE49-F238E27FC236}">
                <a16:creationId xmlns:a16="http://schemas.microsoft.com/office/drawing/2014/main" id="{04AA4DBB-AF17-4525-A1F2-902173A64405}"/>
              </a:ext>
            </a:extLst>
          </p:cNvPr>
          <p:cNvSpPr txBox="1"/>
          <p:nvPr/>
        </p:nvSpPr>
        <p:spPr>
          <a:xfrm>
            <a:off x="3963293" y="1398296"/>
            <a:ext cx="8070037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전체적인 프론트 디자인 및 기능 구현 시작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Trending Column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구현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Modal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을 이용한 프로필 구현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각 컬럼 별 비동기적 요청에 대한 렌더링 컴포넌트 구현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시작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32" name="TextBox 679">
            <a:extLst>
              <a:ext uri="{FF2B5EF4-FFF2-40B4-BE49-F238E27FC236}">
                <a16:creationId xmlns:a16="http://schemas.microsoft.com/office/drawing/2014/main" id="{976A9083-992F-4CB3-ACB6-291D8E85E768}"/>
              </a:ext>
            </a:extLst>
          </p:cNvPr>
          <p:cNvSpPr txBox="1"/>
          <p:nvPr/>
        </p:nvSpPr>
        <p:spPr>
          <a:xfrm>
            <a:off x="3963292" y="2795505"/>
            <a:ext cx="8070037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프론트 기능 구현 집중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각 컬럼 별 비동기적 요청에 대한 렌더링 컴포넌트 구현 완료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클라이언트에서 요청된 데이터를 받고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트윗의 종류를 처리하여 렌더링하는 알고리즘 구현</a:t>
            </a:r>
          </a:p>
        </p:txBody>
      </p:sp>
      <p:sp>
        <p:nvSpPr>
          <p:cNvPr id="30" name="TextBox 682">
            <a:extLst>
              <a:ext uri="{FF2B5EF4-FFF2-40B4-BE49-F238E27FC236}">
                <a16:creationId xmlns:a16="http://schemas.microsoft.com/office/drawing/2014/main" id="{DFB0736A-8E59-491F-969B-8A4B2FC13834}"/>
              </a:ext>
            </a:extLst>
          </p:cNvPr>
          <p:cNvSpPr txBox="1"/>
          <p:nvPr/>
        </p:nvSpPr>
        <p:spPr>
          <a:xfrm>
            <a:off x="3963292" y="3999114"/>
            <a:ext cx="8070037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기능 개발 및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 API Gateway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와의 통신 구현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클라우드 상으로 프론트 서버를 배포하고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, API Gateway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와 통신을 할 수 있게 구현 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각 백엔드 처리 서버와의 통신 및 프론트 렌더링 테스트 시작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28" name="TextBox 685">
            <a:extLst>
              <a:ext uri="{FF2B5EF4-FFF2-40B4-BE49-F238E27FC236}">
                <a16:creationId xmlns:a16="http://schemas.microsoft.com/office/drawing/2014/main" id="{2AA94989-552D-4F25-8D39-33424EF103A7}"/>
              </a:ext>
            </a:extLst>
          </p:cNvPr>
          <p:cNvSpPr txBox="1"/>
          <p:nvPr/>
        </p:nvSpPr>
        <p:spPr>
          <a:xfrm>
            <a:off x="3963292" y="5288415"/>
            <a:ext cx="8070037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테스트 및 최종 발표 정리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최종 발표 전 까지 각 기능별 일정 시간 간격으로 렌더링 테스트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Front-End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에서 사용된 기술과 발표내용 정리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사용자 편의를 위한 </a:t>
            </a:r>
            <a:r>
              <a:rPr lang="en-US" altLang="ko-KR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UI </a:t>
            </a:r>
            <a:r>
              <a:rPr lang="ko-KR" altLang="en-US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및 </a:t>
            </a:r>
            <a:r>
              <a:rPr lang="en-US" altLang="ko-KR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UX </a:t>
            </a:r>
            <a:r>
              <a:rPr lang="ko-KR" altLang="en-US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기능 추가 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42" y="1840746"/>
            <a:ext cx="468000" cy="4680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38" y="3035316"/>
            <a:ext cx="468000" cy="46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263" y="5385169"/>
            <a:ext cx="730538" cy="46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58" y="4187884"/>
            <a:ext cx="468000" cy="4680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32" y="4184979"/>
            <a:ext cx="468000" cy="468000"/>
          </a:xfrm>
          <a:prstGeom prst="rect">
            <a:avLst/>
          </a:prstGeom>
        </p:spPr>
      </p:pic>
      <p:sp>
        <p:nvSpPr>
          <p:cNvPr id="54" name="제목 1">
            <a:extLst>
              <a:ext uri="{FF2B5EF4-FFF2-40B4-BE49-F238E27FC236}">
                <a16:creationId xmlns:a16="http://schemas.microsoft.com/office/drawing/2014/main" id="{ABD2ECCD-EEED-4E84-8E8F-45A495301E32}"/>
              </a:ext>
            </a:extLst>
          </p:cNvPr>
          <p:cNvSpPr txBox="1">
            <a:spLocks/>
          </p:cNvSpPr>
          <p:nvPr/>
        </p:nvSpPr>
        <p:spPr>
          <a:xfrm>
            <a:off x="436880" y="184625"/>
            <a:ext cx="4154170" cy="6807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 별 계획</a:t>
            </a:r>
            <a:endParaRPr lang="ko-KR" altLang="en-US" sz="18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Google Shape;225;p10">
            <a:extLst>
              <a:ext uri="{FF2B5EF4-FFF2-40B4-BE49-F238E27FC236}">
                <a16:creationId xmlns:a16="http://schemas.microsoft.com/office/drawing/2014/main" id="{FF913075-C760-4463-9D7F-6F78504F69AD}"/>
              </a:ext>
            </a:extLst>
          </p:cNvPr>
          <p:cNvSpPr txBox="1"/>
          <p:nvPr/>
        </p:nvSpPr>
        <p:spPr>
          <a:xfrm>
            <a:off x="998019" y="865414"/>
            <a:ext cx="3892959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1800"/>
              <a:buFont typeface="Arial"/>
              <a:buNone/>
            </a:pPr>
            <a:r>
              <a:rPr lang="ko-KR" altLang="en-US" sz="2000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이윤직</a:t>
            </a:r>
            <a:endParaRPr sz="2000"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56" name="그래픽 55" descr="확인 표시">
            <a:extLst>
              <a:ext uri="{FF2B5EF4-FFF2-40B4-BE49-F238E27FC236}">
                <a16:creationId xmlns:a16="http://schemas.microsoft.com/office/drawing/2014/main" id="{E00B157E-4C9B-4261-B8A9-92E47401A5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408" y="955058"/>
            <a:ext cx="388611" cy="388611"/>
          </a:xfrm>
          <a:prstGeom prst="rect">
            <a:avLst/>
          </a:prstGeom>
        </p:spPr>
      </p:pic>
      <p:pic>
        <p:nvPicPr>
          <p:cNvPr id="57" name="그래픽 56" descr="확인 표시">
            <a:extLst>
              <a:ext uri="{FF2B5EF4-FFF2-40B4-BE49-F238E27FC236}">
                <a16:creationId xmlns:a16="http://schemas.microsoft.com/office/drawing/2014/main" id="{301C2625-E001-49C7-A1FA-2C80978BDB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82500" y="1403625"/>
            <a:ext cx="256100" cy="256100"/>
          </a:xfrm>
          <a:prstGeom prst="rect">
            <a:avLst/>
          </a:prstGeom>
        </p:spPr>
      </p:pic>
      <p:pic>
        <p:nvPicPr>
          <p:cNvPr id="58" name="그래픽 57" descr="확인 표시">
            <a:extLst>
              <a:ext uri="{FF2B5EF4-FFF2-40B4-BE49-F238E27FC236}">
                <a16:creationId xmlns:a16="http://schemas.microsoft.com/office/drawing/2014/main" id="{B50A2F2C-BF4D-4465-B85F-BA16031D23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82500" y="2797021"/>
            <a:ext cx="256100" cy="256100"/>
          </a:xfrm>
          <a:prstGeom prst="rect">
            <a:avLst/>
          </a:prstGeom>
        </p:spPr>
      </p:pic>
      <p:pic>
        <p:nvPicPr>
          <p:cNvPr id="59" name="그래픽 58" descr="확인 표시">
            <a:extLst>
              <a:ext uri="{FF2B5EF4-FFF2-40B4-BE49-F238E27FC236}">
                <a16:creationId xmlns:a16="http://schemas.microsoft.com/office/drawing/2014/main" id="{815775F9-7E25-4A74-8B29-B89ED02BAE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82500" y="3999114"/>
            <a:ext cx="256100" cy="256100"/>
          </a:xfrm>
          <a:prstGeom prst="rect">
            <a:avLst/>
          </a:prstGeom>
        </p:spPr>
      </p:pic>
      <p:pic>
        <p:nvPicPr>
          <p:cNvPr id="60" name="그래픽 59" descr="확인 표시">
            <a:extLst>
              <a:ext uri="{FF2B5EF4-FFF2-40B4-BE49-F238E27FC236}">
                <a16:creationId xmlns:a16="http://schemas.microsoft.com/office/drawing/2014/main" id="{47710FAD-2397-413F-99A0-055D0ADC2E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82500" y="5290345"/>
            <a:ext cx="256100" cy="256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850448C2-9C8F-4F7C-A635-C5AD939A5834}"/>
              </a:ext>
            </a:extLst>
          </p:cNvPr>
          <p:cNvSpPr txBox="1">
            <a:spLocks/>
          </p:cNvSpPr>
          <p:nvPr/>
        </p:nvSpPr>
        <p:spPr>
          <a:xfrm>
            <a:off x="436880" y="184625"/>
            <a:ext cx="4154170" cy="6807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개인의 욕심</a:t>
            </a:r>
            <a:endParaRPr lang="ko-KR" altLang="en-US" sz="18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Google Shape;225;p10">
            <a:extLst>
              <a:ext uri="{FF2B5EF4-FFF2-40B4-BE49-F238E27FC236}">
                <a16:creationId xmlns:a16="http://schemas.microsoft.com/office/drawing/2014/main" id="{DA892A9A-E8C3-4C28-A1C4-33852A204965}"/>
              </a:ext>
            </a:extLst>
          </p:cNvPr>
          <p:cNvSpPr txBox="1"/>
          <p:nvPr/>
        </p:nvSpPr>
        <p:spPr>
          <a:xfrm>
            <a:off x="998019" y="865414"/>
            <a:ext cx="3892959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1800"/>
              <a:buFont typeface="Arial"/>
              <a:buNone/>
            </a:pPr>
            <a:r>
              <a:rPr lang="ko-KR" altLang="en-US" sz="2000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심시은</a:t>
            </a:r>
            <a:endParaRPr sz="2000"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1" name="그래픽 10" descr="확인 표시">
            <a:extLst>
              <a:ext uri="{FF2B5EF4-FFF2-40B4-BE49-F238E27FC236}">
                <a16:creationId xmlns:a16="http://schemas.microsoft.com/office/drawing/2014/main" id="{EFF7871B-70FE-4AC8-9EFE-BD97C16DD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408" y="955058"/>
            <a:ext cx="388611" cy="388611"/>
          </a:xfrm>
          <a:prstGeom prst="rect">
            <a:avLst/>
          </a:prstGeom>
        </p:spPr>
      </p:pic>
      <p:sp>
        <p:nvSpPr>
          <p:cNvPr id="19" name="Google Shape;260;g6d841a9bcc_0_19">
            <a:extLst>
              <a:ext uri="{FF2B5EF4-FFF2-40B4-BE49-F238E27FC236}">
                <a16:creationId xmlns:a16="http://schemas.microsoft.com/office/drawing/2014/main" id="{C66488B4-3A68-4338-9BE4-A526FCC551BC}"/>
              </a:ext>
            </a:extLst>
          </p:cNvPr>
          <p:cNvSpPr txBox="1"/>
          <p:nvPr/>
        </p:nvSpPr>
        <p:spPr>
          <a:xfrm>
            <a:off x="4179778" y="1597708"/>
            <a:ext cx="7542322" cy="426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200000"/>
              </a:lnSpc>
              <a:buClr>
                <a:schemeClr val="dk1"/>
              </a:buClr>
              <a:buSzPts val="1400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내 네트워크 상황을 완벽하게 이해하고 제어하고 싶다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>
              <a:lnSpc>
                <a:spcPct val="200000"/>
              </a:lnSpc>
              <a:buClr>
                <a:schemeClr val="dk1"/>
              </a:buClr>
              <a:buSzPts val="1400"/>
            </a:pPr>
            <a:r>
              <a:rPr lang="ko-KR" altLang="en-US" sz="2000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많은 요청을 감당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하기에 효율적인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MSA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</a:t>
            </a:r>
          </a:p>
          <a:p>
            <a:pPr lvl="0">
              <a:lnSpc>
                <a:spcPct val="200000"/>
              </a:lnSpc>
              <a:buClr>
                <a:schemeClr val="dk1"/>
              </a:buClr>
              <a:buSzPts val="1400"/>
            </a:pPr>
            <a:r>
              <a:rPr lang="ko-KR" altLang="en-US" sz="2000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동시 접속자가 많아도 안정적인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프로젝트를 만들고 싶다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즉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엔지니어링과 서비스 구현에 있어서 트래픽 처리에 대한 기술을 익히고 싶다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2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sz="2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게이트 웨이</a:t>
            </a:r>
            <a:r>
              <a:rPr lang="en-US" altLang="ko-KR" sz="2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Data</a:t>
            </a:r>
            <a:r>
              <a:rPr lang="ko-KR" altLang="en-US" sz="2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Serving</a:t>
            </a:r>
            <a:r>
              <a:rPr lang="ko-KR" altLang="en-US" sz="2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Layer</a:t>
            </a:r>
            <a:endParaRPr lang="en-US" altLang="ko-KR" sz="2400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665D8B3E-7608-4AEF-A64E-D86EB8B1B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229" y="4644963"/>
            <a:ext cx="3095657" cy="680789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 엔드 개발</a:t>
            </a:r>
          </a:p>
        </p:txBody>
      </p:sp>
      <p:pic>
        <p:nvPicPr>
          <p:cNvPr id="22" name="그래픽 21" descr="확인 표시">
            <a:extLst>
              <a:ext uri="{FF2B5EF4-FFF2-40B4-BE49-F238E27FC236}">
                <a16:creationId xmlns:a16="http://schemas.microsoft.com/office/drawing/2014/main" id="{801726CA-A187-4259-86FA-A26497753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5886" y="1597708"/>
            <a:ext cx="392789" cy="3927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689F32-42C0-4EA8-BE59-3889EBE000E8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-366" t="22118" r="-129" b="19430"/>
          <a:stretch/>
        </p:blipFill>
        <p:spPr>
          <a:xfrm>
            <a:off x="1185057" y="2154891"/>
            <a:ext cx="2286000" cy="2286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0351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50EFA81-E9D9-4DB2-9392-9F1347A56889}"/>
              </a:ext>
            </a:extLst>
          </p:cNvPr>
          <p:cNvSpPr txBox="1"/>
          <p:nvPr/>
        </p:nvSpPr>
        <p:spPr>
          <a:xfrm>
            <a:off x="8291878" y="3019879"/>
            <a:ext cx="3717852" cy="17693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Gateway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JWT 토큰 검사 </a:t>
            </a:r>
            <a:r>
              <a:rPr lang="en-US" altLang="ko-KR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완료</a:t>
            </a:r>
            <a:r>
              <a:rPr lang="en-US" altLang="ko-KR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단일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Endpoint.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기능으로 라우팅 </a:t>
            </a:r>
            <a:r>
              <a:rPr lang="en-US" altLang="ko-KR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완료</a:t>
            </a:r>
            <a:r>
              <a:rPr lang="en-US" altLang="ko-KR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요청 필터링 </a:t>
            </a:r>
            <a:r>
              <a:rPr lang="en-US" altLang="ko-KR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완료</a:t>
            </a:r>
            <a:r>
              <a:rPr lang="en-US" altLang="ko-KR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에러 핸들링</a:t>
            </a:r>
            <a:r>
              <a:rPr lang="ko-KR" altLang="en-US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완료</a:t>
            </a:r>
            <a:r>
              <a:rPr lang="en-US" altLang="ko-KR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8D7930-6053-4646-8B99-A00B5A430F4F}"/>
              </a:ext>
            </a:extLst>
          </p:cNvPr>
          <p:cNvSpPr txBox="1"/>
          <p:nvPr/>
        </p:nvSpPr>
        <p:spPr>
          <a:xfrm>
            <a:off x="8291878" y="1218016"/>
            <a:ext cx="3386600" cy="17693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Auth server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Access,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Refresh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JWT 발급 </a:t>
            </a:r>
            <a:r>
              <a:rPr lang="en-US" altLang="ko-KR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완료</a:t>
            </a:r>
            <a:r>
              <a:rPr lang="en-US" altLang="ko-KR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sz="1400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UserDB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login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cache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관리 </a:t>
            </a:r>
            <a:r>
              <a:rPr lang="en-US" altLang="ko-KR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완료</a:t>
            </a:r>
            <a:r>
              <a:rPr lang="en-US" altLang="ko-KR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Spring Security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 </a:t>
            </a:r>
            <a:r>
              <a:rPr lang="en-US" altLang="ko-KR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완료</a:t>
            </a:r>
            <a:r>
              <a:rPr lang="en-US" altLang="ko-KR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이메일 인증 </a:t>
            </a:r>
            <a:r>
              <a:rPr lang="en-US" altLang="ko-KR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완료</a:t>
            </a:r>
            <a:r>
              <a:rPr lang="en-US" altLang="ko-KR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0138124-2E5E-4DD6-B14A-4C24EA949DDA}"/>
              </a:ext>
            </a:extLst>
          </p:cNvPr>
          <p:cNvSpPr txBox="1"/>
          <p:nvPr/>
        </p:nvSpPr>
        <p:spPr>
          <a:xfrm>
            <a:off x="8291878" y="4803446"/>
            <a:ext cx="2826804" cy="14462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 Activity Server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Follow </a:t>
            </a:r>
            <a:r>
              <a:rPr lang="en-US" altLang="ko-KR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완료</a:t>
            </a:r>
            <a:r>
              <a:rPr lang="en-US" altLang="ko-KR" sz="1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Group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Post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6" descr="음식이(가) 표시된 사진&#10;&#10;매우 높은 신뢰도로 생성된 설명">
            <a:extLst>
              <a:ext uri="{FF2B5EF4-FFF2-40B4-BE49-F238E27FC236}">
                <a16:creationId xmlns:a16="http://schemas.microsoft.com/office/drawing/2014/main" id="{0C17BC8F-5798-4288-A969-8510BA092D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935" b="11111"/>
          <a:stretch/>
        </p:blipFill>
        <p:spPr>
          <a:xfrm>
            <a:off x="3470070" y="1892923"/>
            <a:ext cx="972642" cy="934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3A637-90C0-4164-95F2-B3F23263B76D}"/>
              </a:ext>
            </a:extLst>
          </p:cNvPr>
          <p:cNvSpPr txBox="1"/>
          <p:nvPr/>
        </p:nvSpPr>
        <p:spPr>
          <a:xfrm>
            <a:off x="2914865" y="2814765"/>
            <a:ext cx="200263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Spring Cloud</a:t>
            </a:r>
            <a:endParaRPr lang="en-US" altLang="ko-KR" sz="1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</a:t>
            </a:r>
            <a:r>
              <a:rPr lang="ko-KR" altLang="en-US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ateway</a:t>
            </a:r>
          </a:p>
        </p:txBody>
      </p:sp>
      <p:pic>
        <p:nvPicPr>
          <p:cNvPr id="9" name="그림 9" descr="그리기, 옅은이(가) 표시된 사진&#10;&#10;매우 높은 신뢰도로 생성된 설명">
            <a:extLst>
              <a:ext uri="{FF2B5EF4-FFF2-40B4-BE49-F238E27FC236}">
                <a16:creationId xmlns:a16="http://schemas.microsoft.com/office/drawing/2014/main" id="{8D3912FF-09CD-477E-8B9A-7ADD51AF0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189" t="-13659" r="-10189" b="-13659"/>
          <a:stretch/>
        </p:blipFill>
        <p:spPr>
          <a:xfrm>
            <a:off x="3430408" y="3848465"/>
            <a:ext cx="975766" cy="923814"/>
          </a:xfrm>
          <a:prstGeom prst="rect">
            <a:avLst/>
          </a:prstGeom>
        </p:spPr>
      </p:pic>
      <p:pic>
        <p:nvPicPr>
          <p:cNvPr id="14" name="그림 14">
            <a:extLst>
              <a:ext uri="{FF2B5EF4-FFF2-40B4-BE49-F238E27FC236}">
                <a16:creationId xmlns:a16="http://schemas.microsoft.com/office/drawing/2014/main" id="{DD1DDA53-BF94-431C-9166-22B677CF63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6046" t="-21958" r="-16046" b="-21958"/>
          <a:stretch/>
        </p:blipFill>
        <p:spPr>
          <a:xfrm>
            <a:off x="2165025" y="4645636"/>
            <a:ext cx="747732" cy="706394"/>
          </a:xfrm>
          <a:prstGeom prst="rect">
            <a:avLst/>
          </a:prstGeom>
        </p:spPr>
      </p:pic>
      <p:pic>
        <p:nvPicPr>
          <p:cNvPr id="16" name="그림 16" descr="노란색이(가) 표시된 사진&#10;&#10;매우 높은 신뢰도로 생성된 설명">
            <a:extLst>
              <a:ext uri="{FF2B5EF4-FFF2-40B4-BE49-F238E27FC236}">
                <a16:creationId xmlns:a16="http://schemas.microsoft.com/office/drawing/2014/main" id="{258D5DD2-5C1A-4F04-9559-7E012A2C7B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65" t="4676" r="2965" b="4676"/>
          <a:stretch/>
        </p:blipFill>
        <p:spPr>
          <a:xfrm>
            <a:off x="2165025" y="3950939"/>
            <a:ext cx="747732" cy="720518"/>
          </a:xfrm>
          <a:prstGeom prst="rect">
            <a:avLst/>
          </a:prstGeom>
        </p:spPr>
      </p:pic>
      <p:pic>
        <p:nvPicPr>
          <p:cNvPr id="18" name="그림 9" descr="그리기, 옅은이(가) 표시된 사진&#10;&#10;매우 높은 신뢰도로 생성된 설명">
            <a:extLst>
              <a:ext uri="{FF2B5EF4-FFF2-40B4-BE49-F238E27FC236}">
                <a16:creationId xmlns:a16="http://schemas.microsoft.com/office/drawing/2014/main" id="{B916DB09-3CCD-4C8A-9BCA-A7AB69798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137" y="2941147"/>
            <a:ext cx="796178" cy="7126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07137D-7932-4DF1-8A9D-904F0F96C9C4}"/>
              </a:ext>
            </a:extLst>
          </p:cNvPr>
          <p:cNvSpPr txBox="1"/>
          <p:nvPr/>
        </p:nvSpPr>
        <p:spPr>
          <a:xfrm>
            <a:off x="3424081" y="4693351"/>
            <a:ext cx="98420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Auth</a:t>
            </a:r>
            <a:endParaRPr lang="en-US" altLang="ko-KR" sz="1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Server</a:t>
            </a:r>
            <a:endParaRPr lang="ko-KR" sz="1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6C7872D2-C8F3-4AFA-907F-223A6A53DB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48" t="7963" r="7348" b="7963"/>
          <a:stretch/>
        </p:blipFill>
        <p:spPr>
          <a:xfrm>
            <a:off x="2162915" y="5289359"/>
            <a:ext cx="751950" cy="768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BF9CE4-0DEE-4C02-B93F-5A500140F753}"/>
              </a:ext>
            </a:extLst>
          </p:cNvPr>
          <p:cNvSpPr txBox="1"/>
          <p:nvPr/>
        </p:nvSpPr>
        <p:spPr>
          <a:xfrm>
            <a:off x="1185042" y="5476673"/>
            <a:ext cx="10802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activity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80A075-A3EF-4A2A-ADE6-81ECA390AA7A}"/>
              </a:ext>
            </a:extLst>
          </p:cNvPr>
          <p:cNvSpPr txBox="1"/>
          <p:nvPr/>
        </p:nvSpPr>
        <p:spPr>
          <a:xfrm>
            <a:off x="5999133" y="3720106"/>
            <a:ext cx="144433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 Activity Server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B4FB7A4-8172-449B-A2B7-91B6CEE87DA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916183" y="3337985"/>
            <a:ext cx="2108" cy="510480"/>
          </a:xfrm>
          <a:prstGeom prst="straightConnector1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0E538C3-D6C6-4AF4-A463-D9605C8814E3}"/>
              </a:ext>
            </a:extLst>
          </p:cNvPr>
          <p:cNvSpPr txBox="1"/>
          <p:nvPr/>
        </p:nvSpPr>
        <p:spPr>
          <a:xfrm>
            <a:off x="5428414" y="3034158"/>
            <a:ext cx="96782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/follow/**</a:t>
            </a:r>
            <a:endParaRPr 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60E591-E1B5-47D9-8472-2B2D19E4C567}"/>
              </a:ext>
            </a:extLst>
          </p:cNvPr>
          <p:cNvSpPr txBox="1"/>
          <p:nvPr/>
        </p:nvSpPr>
        <p:spPr>
          <a:xfrm>
            <a:off x="3922044" y="3424670"/>
            <a:ext cx="8199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/auth/**</a:t>
            </a:r>
            <a:endParaRPr 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8" name="그림 28">
            <a:extLst>
              <a:ext uri="{FF2B5EF4-FFF2-40B4-BE49-F238E27FC236}">
                <a16:creationId xmlns:a16="http://schemas.microsoft.com/office/drawing/2014/main" id="{A8265621-178C-4B33-8331-DC72D783F3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237" y="1833973"/>
            <a:ext cx="1458433" cy="10524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9D180C8-8BED-49D9-9EBA-FEB4A08D2630}"/>
              </a:ext>
            </a:extLst>
          </p:cNvPr>
          <p:cNvSpPr txBox="1"/>
          <p:nvPr/>
        </p:nvSpPr>
        <p:spPr>
          <a:xfrm>
            <a:off x="2404928" y="1944129"/>
            <a:ext cx="67530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JWT in</a:t>
            </a:r>
          </a:p>
          <a:p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header</a:t>
            </a:r>
            <a:endParaRPr lang="ko-KR" altLang="en-US" sz="1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F296DF-F81C-4B9A-8D08-7035B1FBA0D9}"/>
              </a:ext>
            </a:extLst>
          </p:cNvPr>
          <p:cNvSpPr txBox="1"/>
          <p:nvPr/>
        </p:nvSpPr>
        <p:spPr>
          <a:xfrm>
            <a:off x="5384424" y="1218016"/>
            <a:ext cx="10842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rend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/**</a:t>
            </a:r>
            <a:endParaRPr 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9F0EFB-8C3A-4F50-90BF-A7964F918C42}"/>
              </a:ext>
            </a:extLst>
          </p:cNvPr>
          <p:cNvSpPr txBox="1"/>
          <p:nvPr/>
        </p:nvSpPr>
        <p:spPr>
          <a:xfrm>
            <a:off x="1177520" y="2810490"/>
            <a:ext cx="82586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Client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3F8987D-42E4-4CF2-A9C2-2AD86BBD994A}"/>
              </a:ext>
            </a:extLst>
          </p:cNvPr>
          <p:cNvCxnSpPr>
            <a:cxnSpLocks/>
            <a:stCxn id="9" idx="1"/>
            <a:endCxn id="16" idx="3"/>
          </p:cNvCxnSpPr>
          <p:nvPr/>
        </p:nvCxnSpPr>
        <p:spPr>
          <a:xfrm flipH="1">
            <a:off x="2912757" y="4310372"/>
            <a:ext cx="517651" cy="826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7E77309-9161-4289-B007-0F9436E7A92A}"/>
              </a:ext>
            </a:extLst>
          </p:cNvPr>
          <p:cNvCxnSpPr>
            <a:cxnSpLocks/>
            <a:stCxn id="6" idx="3"/>
            <a:endCxn id="63" idx="1"/>
          </p:cNvCxnSpPr>
          <p:nvPr/>
        </p:nvCxnSpPr>
        <p:spPr>
          <a:xfrm flipV="1">
            <a:off x="4442712" y="2359569"/>
            <a:ext cx="1883425" cy="64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BE5366A-6266-47E8-9BD5-5F78E40949C4}"/>
              </a:ext>
            </a:extLst>
          </p:cNvPr>
          <p:cNvSpPr txBox="1"/>
          <p:nvPr/>
        </p:nvSpPr>
        <p:spPr>
          <a:xfrm>
            <a:off x="6326137" y="1189410"/>
            <a:ext cx="1331264" cy="64698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Trend</a:t>
            </a:r>
            <a:endParaRPr lang="ko-KR" sz="1600" b="1" dirty="0" err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Server</a:t>
            </a:r>
            <a:endParaRPr lang="ko-KR" altLang="en-US" sz="1600" b="1" dirty="0" err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C694523-3C8D-429D-B185-14F75AB530E4}"/>
              </a:ext>
            </a:extLst>
          </p:cNvPr>
          <p:cNvSpPr txBox="1"/>
          <p:nvPr/>
        </p:nvSpPr>
        <p:spPr>
          <a:xfrm>
            <a:off x="6326137" y="2036076"/>
            <a:ext cx="1331264" cy="64698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</a:t>
            </a:r>
            <a:endParaRPr lang="ko-KR" sz="1600" b="1" dirty="0" err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Server</a:t>
            </a:r>
            <a:endParaRPr lang="ko-KR" altLang="en-US" sz="1600" b="1" dirty="0" err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787AC6D-27C1-4631-B198-8EA9C15CBE3C}"/>
              </a:ext>
            </a:extLst>
          </p:cNvPr>
          <p:cNvSpPr txBox="1"/>
          <p:nvPr/>
        </p:nvSpPr>
        <p:spPr>
          <a:xfrm>
            <a:off x="5428414" y="2083215"/>
            <a:ext cx="10842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/**</a:t>
            </a:r>
            <a:endParaRPr 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50" name="Picture 2" descr="spring security logo에 대한 이미지 검색결과">
            <a:extLst>
              <a:ext uri="{FF2B5EF4-FFF2-40B4-BE49-F238E27FC236}">
                <a16:creationId xmlns:a16="http://schemas.microsoft.com/office/drawing/2014/main" id="{5B0FED07-C40F-4FB9-A573-B08EE974B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109" y="3910629"/>
            <a:ext cx="835345" cy="83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더하기 기호 2047">
            <a:extLst>
              <a:ext uri="{FF2B5EF4-FFF2-40B4-BE49-F238E27FC236}">
                <a16:creationId xmlns:a16="http://schemas.microsoft.com/office/drawing/2014/main" id="{1014C139-3574-4698-B47C-A660B4426E8D}"/>
              </a:ext>
            </a:extLst>
          </p:cNvPr>
          <p:cNvSpPr/>
          <p:nvPr/>
        </p:nvSpPr>
        <p:spPr>
          <a:xfrm>
            <a:off x="4457308" y="4153237"/>
            <a:ext cx="314267" cy="314267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A8AED0A-E498-46A7-B395-F2FAD400B67E}"/>
              </a:ext>
            </a:extLst>
          </p:cNvPr>
          <p:cNvSpPr txBox="1"/>
          <p:nvPr/>
        </p:nvSpPr>
        <p:spPr>
          <a:xfrm>
            <a:off x="4688281" y="4676717"/>
            <a:ext cx="98420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Spring</a:t>
            </a:r>
          </a:p>
          <a:p>
            <a:pPr algn="ctr"/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Security</a:t>
            </a:r>
            <a:endParaRPr 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92C769-DDB8-4ACC-9927-12CA5B81119E}"/>
              </a:ext>
            </a:extLst>
          </p:cNvPr>
          <p:cNvSpPr txBox="1"/>
          <p:nvPr/>
        </p:nvSpPr>
        <p:spPr>
          <a:xfrm>
            <a:off x="929384" y="4916886"/>
            <a:ext cx="15915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Redis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279243C-B6F5-4457-A424-CFCD488AB151}"/>
              </a:ext>
            </a:extLst>
          </p:cNvPr>
          <p:cNvCxnSpPr>
            <a:cxnSpLocks/>
          </p:cNvCxnSpPr>
          <p:nvPr/>
        </p:nvCxnSpPr>
        <p:spPr>
          <a:xfrm>
            <a:off x="2319670" y="2431876"/>
            <a:ext cx="84582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BBEA903-6739-478F-9B93-57289337F591}"/>
              </a:ext>
            </a:extLst>
          </p:cNvPr>
          <p:cNvCxnSpPr>
            <a:cxnSpLocks/>
          </p:cNvCxnSpPr>
          <p:nvPr/>
        </p:nvCxnSpPr>
        <p:spPr>
          <a:xfrm flipH="1">
            <a:off x="2319670" y="2614151"/>
            <a:ext cx="845821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21988844-A143-4C84-A164-E485731D551A}"/>
              </a:ext>
            </a:extLst>
          </p:cNvPr>
          <p:cNvCxnSpPr>
            <a:stCxn id="9" idx="1"/>
            <a:endCxn id="14" idx="3"/>
          </p:cNvCxnSpPr>
          <p:nvPr/>
        </p:nvCxnSpPr>
        <p:spPr>
          <a:xfrm rot="10800000" flipV="1">
            <a:off x="2912758" y="4310371"/>
            <a:ext cx="517651" cy="688461"/>
          </a:xfrm>
          <a:prstGeom prst="bentConnector3">
            <a:avLst>
              <a:gd name="adj1" fmla="val 4954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2DE11307-28EE-4D73-BAA6-30049085D961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rot="10800000" flipV="1">
            <a:off x="2914866" y="4310371"/>
            <a:ext cx="515543" cy="1363225"/>
          </a:xfrm>
          <a:prstGeom prst="bentConnector3">
            <a:avLst>
              <a:gd name="adj1" fmla="val 50001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CB0ECAA4-5F04-402B-A9ED-2D0F8F2ABAA8}"/>
              </a:ext>
            </a:extLst>
          </p:cNvPr>
          <p:cNvCxnSpPr>
            <a:cxnSpLocks/>
            <a:stCxn id="20" idx="2"/>
            <a:endCxn id="3" idx="2"/>
          </p:cNvCxnSpPr>
          <p:nvPr/>
        </p:nvCxnSpPr>
        <p:spPr>
          <a:xfrm rot="5400000">
            <a:off x="3722842" y="3059375"/>
            <a:ext cx="1814509" cy="4182411"/>
          </a:xfrm>
          <a:prstGeom prst="bentConnector3">
            <a:avLst>
              <a:gd name="adj1" fmla="val 112598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81A04F1F-CE5C-42FD-81E8-7F2B605E586E}"/>
              </a:ext>
            </a:extLst>
          </p:cNvPr>
          <p:cNvCxnSpPr>
            <a:stCxn id="6" idx="3"/>
            <a:endCxn id="18" idx="1"/>
          </p:cNvCxnSpPr>
          <p:nvPr/>
        </p:nvCxnSpPr>
        <p:spPr>
          <a:xfrm>
            <a:off x="4442712" y="2360214"/>
            <a:ext cx="1883425" cy="937281"/>
          </a:xfrm>
          <a:prstGeom prst="bent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402E3F79-18FB-426F-A362-5BFABED471A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442712" y="1512903"/>
            <a:ext cx="1883425" cy="847311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272F239F-A7F7-4857-A7D8-6708BCAB6677}"/>
              </a:ext>
            </a:extLst>
          </p:cNvPr>
          <p:cNvSpPr txBox="1"/>
          <p:nvPr/>
        </p:nvSpPr>
        <p:spPr>
          <a:xfrm>
            <a:off x="929385" y="4165532"/>
            <a:ext cx="15915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 DB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6" name="제목 1">
            <a:extLst>
              <a:ext uri="{FF2B5EF4-FFF2-40B4-BE49-F238E27FC236}">
                <a16:creationId xmlns:a16="http://schemas.microsoft.com/office/drawing/2014/main" id="{5A52FC65-8784-4DEA-9563-73C1BEC3117E}"/>
              </a:ext>
            </a:extLst>
          </p:cNvPr>
          <p:cNvSpPr txBox="1">
            <a:spLocks/>
          </p:cNvSpPr>
          <p:nvPr/>
        </p:nvSpPr>
        <p:spPr>
          <a:xfrm>
            <a:off x="436880" y="184625"/>
            <a:ext cx="4154170" cy="6807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현황 및 기능 소개</a:t>
            </a:r>
            <a:endParaRPr lang="ko-KR" altLang="en-US" sz="18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7" name="Google Shape;225;p10">
            <a:extLst>
              <a:ext uri="{FF2B5EF4-FFF2-40B4-BE49-F238E27FC236}">
                <a16:creationId xmlns:a16="http://schemas.microsoft.com/office/drawing/2014/main" id="{C36B229F-297B-41BD-85BF-BABD939DAA09}"/>
              </a:ext>
            </a:extLst>
          </p:cNvPr>
          <p:cNvSpPr txBox="1"/>
          <p:nvPr/>
        </p:nvSpPr>
        <p:spPr>
          <a:xfrm>
            <a:off x="998019" y="865414"/>
            <a:ext cx="3892959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1800"/>
              <a:buFont typeface="Arial"/>
              <a:buNone/>
            </a:pPr>
            <a:r>
              <a:rPr lang="ko-KR" altLang="en-US" sz="2000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심시은</a:t>
            </a:r>
            <a:endParaRPr sz="2000"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98" name="그래픽 97" descr="확인 표시">
            <a:extLst>
              <a:ext uri="{FF2B5EF4-FFF2-40B4-BE49-F238E27FC236}">
                <a16:creationId xmlns:a16="http://schemas.microsoft.com/office/drawing/2014/main" id="{D7B54B48-D2A6-48E5-8AF6-CD4537F5A8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9408" y="955058"/>
            <a:ext cx="388611" cy="388611"/>
          </a:xfrm>
          <a:prstGeom prst="rect">
            <a:avLst/>
          </a:prstGeom>
        </p:spPr>
      </p:pic>
      <p:pic>
        <p:nvPicPr>
          <p:cNvPr id="100" name="그래픽 99" descr="확인 표시">
            <a:extLst>
              <a:ext uri="{FF2B5EF4-FFF2-40B4-BE49-F238E27FC236}">
                <a16:creationId xmlns:a16="http://schemas.microsoft.com/office/drawing/2014/main" id="{62346FA7-7440-430F-9060-83B76DE300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69524" y="1163270"/>
            <a:ext cx="310784" cy="310784"/>
          </a:xfrm>
          <a:prstGeom prst="rect">
            <a:avLst/>
          </a:prstGeom>
        </p:spPr>
      </p:pic>
      <p:pic>
        <p:nvPicPr>
          <p:cNvPr id="101" name="그래픽 100" descr="확인 표시">
            <a:extLst>
              <a:ext uri="{FF2B5EF4-FFF2-40B4-BE49-F238E27FC236}">
                <a16:creationId xmlns:a16="http://schemas.microsoft.com/office/drawing/2014/main" id="{D7205754-6371-496A-8A04-A7FFB25C4D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68210" y="2977999"/>
            <a:ext cx="310784" cy="310784"/>
          </a:xfrm>
          <a:prstGeom prst="rect">
            <a:avLst/>
          </a:prstGeom>
        </p:spPr>
      </p:pic>
      <p:pic>
        <p:nvPicPr>
          <p:cNvPr id="102" name="그래픽 101" descr="확인 표시">
            <a:extLst>
              <a:ext uri="{FF2B5EF4-FFF2-40B4-BE49-F238E27FC236}">
                <a16:creationId xmlns:a16="http://schemas.microsoft.com/office/drawing/2014/main" id="{F8AFF750-7EF4-4D22-9215-1D126B8735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68210" y="4738613"/>
            <a:ext cx="310784" cy="3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99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E530285-AB4F-4050-87F8-2659E7D64C2F}"/>
              </a:ext>
            </a:extLst>
          </p:cNvPr>
          <p:cNvSpPr/>
          <p:nvPr/>
        </p:nvSpPr>
        <p:spPr>
          <a:xfrm>
            <a:off x="9798628" y="6148179"/>
            <a:ext cx="2276255" cy="606287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CBACC92-4566-4545-B0F1-A7BB23B875D3}"/>
              </a:ext>
            </a:extLst>
          </p:cNvPr>
          <p:cNvGrpSpPr/>
          <p:nvPr/>
        </p:nvGrpSpPr>
        <p:grpSpPr>
          <a:xfrm>
            <a:off x="2656151" y="2333762"/>
            <a:ext cx="1638095" cy="2190476"/>
            <a:chOff x="2656151" y="2333762"/>
            <a:chExt cx="1638095" cy="2190476"/>
          </a:xfrm>
        </p:grpSpPr>
        <p:pic>
          <p:nvPicPr>
            <p:cNvPr id="13" name="그림 12" descr="그리기이(가) 표시된 사진&#10;&#10;자동 생성된 설명">
              <a:extLst>
                <a:ext uri="{FF2B5EF4-FFF2-40B4-BE49-F238E27FC236}">
                  <a16:creationId xmlns:a16="http://schemas.microsoft.com/office/drawing/2014/main" id="{CCF62A96-D686-4680-9496-2E1EE2B47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151" y="2333762"/>
              <a:ext cx="1638095" cy="2190476"/>
            </a:xfrm>
            <a:prstGeom prst="roundRect">
              <a:avLst>
                <a:gd name="adj" fmla="val 8604"/>
              </a:avLst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A4ADAE9-43C1-472F-A9FA-7F5106BE3731}"/>
                </a:ext>
              </a:extLst>
            </p:cNvPr>
            <p:cNvGrpSpPr/>
            <p:nvPr/>
          </p:nvGrpSpPr>
          <p:grpSpPr>
            <a:xfrm>
              <a:off x="2913301" y="2917825"/>
              <a:ext cx="1076006" cy="455295"/>
              <a:chOff x="2913301" y="2917825"/>
              <a:chExt cx="1076006" cy="455295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2BD8D8F-9CFF-4821-89EA-4E962AC155A1}"/>
                  </a:ext>
                </a:extLst>
              </p:cNvPr>
              <p:cNvSpPr/>
              <p:nvPr/>
            </p:nvSpPr>
            <p:spPr>
              <a:xfrm>
                <a:off x="2994184" y="2917825"/>
                <a:ext cx="914241" cy="409575"/>
              </a:xfrm>
              <a:prstGeom prst="rect">
                <a:avLst/>
              </a:prstGeom>
              <a:solidFill>
                <a:srgbClr val="EA7A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D1C6BB7-6947-49E7-BD0A-A4A4683A3211}"/>
                  </a:ext>
                </a:extLst>
              </p:cNvPr>
              <p:cNvSpPr/>
              <p:nvPr/>
            </p:nvSpPr>
            <p:spPr>
              <a:xfrm>
                <a:off x="2913301" y="2963545"/>
                <a:ext cx="1076006" cy="4095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Smile</a:t>
                </a:r>
              </a:p>
              <a:p>
                <a:pPr algn="ctr"/>
                <a:r>
                  <a:rPr 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gate</a:t>
                </a: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2AEFEDE-A06A-4172-8012-7978689F745D}"/>
                </a:ext>
              </a:extLst>
            </p:cNvPr>
            <p:cNvSpPr/>
            <p:nvPr/>
          </p:nvSpPr>
          <p:spPr>
            <a:xfrm>
              <a:off x="3727368" y="4002902"/>
              <a:ext cx="439894" cy="409575"/>
            </a:xfrm>
            <a:prstGeom prst="rect">
              <a:avLst/>
            </a:prstGeom>
            <a:solidFill>
              <a:srgbClr val="EA7A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찬영</a:t>
              </a:r>
              <a:endPara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26A989-FC22-46B2-877C-608FB83A7F4F}"/>
              </a:ext>
            </a:extLst>
          </p:cNvPr>
          <p:cNvGrpSpPr/>
          <p:nvPr/>
        </p:nvGrpSpPr>
        <p:grpSpPr>
          <a:xfrm>
            <a:off x="7897754" y="2333762"/>
            <a:ext cx="1638095" cy="2190476"/>
            <a:chOff x="7897754" y="2333762"/>
            <a:chExt cx="1638095" cy="2190476"/>
          </a:xfrm>
        </p:grpSpPr>
        <p:pic>
          <p:nvPicPr>
            <p:cNvPr id="19" name="그림 18" descr="그리기, 표지판이(가) 표시된 사진&#10;&#10;자동 생성된 설명">
              <a:extLst>
                <a:ext uri="{FF2B5EF4-FFF2-40B4-BE49-F238E27FC236}">
                  <a16:creationId xmlns:a16="http://schemas.microsoft.com/office/drawing/2014/main" id="{CAD73088-A430-411F-BBD9-C6A1E4B4E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7754" y="2333762"/>
              <a:ext cx="1638095" cy="2190476"/>
            </a:xfrm>
            <a:prstGeom prst="roundRect">
              <a:avLst>
                <a:gd name="adj" fmla="val 7053"/>
              </a:avLst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5A10D8B-889B-46C7-BAF1-ABF16985B08D}"/>
                </a:ext>
              </a:extLst>
            </p:cNvPr>
            <p:cNvGrpSpPr/>
            <p:nvPr/>
          </p:nvGrpSpPr>
          <p:grpSpPr>
            <a:xfrm>
              <a:off x="8155938" y="2917825"/>
              <a:ext cx="1076006" cy="455295"/>
              <a:chOff x="2913301" y="2917825"/>
              <a:chExt cx="1076006" cy="455295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62B0FDE-4350-4B4D-8911-39A4BA538506}"/>
                  </a:ext>
                </a:extLst>
              </p:cNvPr>
              <p:cNvSpPr/>
              <p:nvPr/>
            </p:nvSpPr>
            <p:spPr>
              <a:xfrm>
                <a:off x="2994184" y="2917825"/>
                <a:ext cx="914241" cy="409575"/>
              </a:xfrm>
              <a:prstGeom prst="rect">
                <a:avLst/>
              </a:prstGeom>
              <a:solidFill>
                <a:srgbClr val="5C7F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D7F1931-15D1-4B59-8B01-6A1D5C0A5585}"/>
                  </a:ext>
                </a:extLst>
              </p:cNvPr>
              <p:cNvSpPr/>
              <p:nvPr/>
            </p:nvSpPr>
            <p:spPr>
              <a:xfrm>
                <a:off x="2913301" y="2963545"/>
                <a:ext cx="1076006" cy="4095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Smile</a:t>
                </a:r>
              </a:p>
              <a:p>
                <a:pPr algn="ctr"/>
                <a:r>
                  <a:rPr 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gate</a:t>
                </a:r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BB70474-0472-44D9-B739-297439C9E1FE}"/>
                </a:ext>
              </a:extLst>
            </p:cNvPr>
            <p:cNvSpPr/>
            <p:nvPr/>
          </p:nvSpPr>
          <p:spPr>
            <a:xfrm>
              <a:off x="8974768" y="4005306"/>
              <a:ext cx="446091" cy="409575"/>
            </a:xfrm>
            <a:prstGeom prst="rect">
              <a:avLst/>
            </a:prstGeom>
            <a:solidFill>
              <a:srgbClr val="5C7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예은</a:t>
              </a:r>
              <a:endPara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AA13AD-8D00-42F2-A1D9-6F1CFE9CF10E}"/>
              </a:ext>
            </a:extLst>
          </p:cNvPr>
          <p:cNvGrpSpPr/>
          <p:nvPr/>
        </p:nvGrpSpPr>
        <p:grpSpPr>
          <a:xfrm>
            <a:off x="4403352" y="2333762"/>
            <a:ext cx="1638095" cy="2190476"/>
            <a:chOff x="4403352" y="2333762"/>
            <a:chExt cx="1638095" cy="2190476"/>
          </a:xfrm>
        </p:grpSpPr>
        <p:pic>
          <p:nvPicPr>
            <p:cNvPr id="15" name="그림 14" descr="음식, 그리기이(가) 표시된 사진&#10;&#10;자동 생성된 설명">
              <a:extLst>
                <a:ext uri="{FF2B5EF4-FFF2-40B4-BE49-F238E27FC236}">
                  <a16:creationId xmlns:a16="http://schemas.microsoft.com/office/drawing/2014/main" id="{97F998CC-052B-40D1-B45E-53D91DF63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352" y="2333762"/>
              <a:ext cx="1638095" cy="2190476"/>
            </a:xfrm>
            <a:prstGeom prst="roundRect">
              <a:avLst>
                <a:gd name="adj" fmla="val 7674"/>
              </a:avLst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544A8E5-85D1-4702-9FD1-1C9C14A748B2}"/>
                </a:ext>
              </a:extLst>
            </p:cNvPr>
            <p:cNvGrpSpPr/>
            <p:nvPr/>
          </p:nvGrpSpPr>
          <p:grpSpPr>
            <a:xfrm>
              <a:off x="4665458" y="2917825"/>
              <a:ext cx="1076006" cy="455295"/>
              <a:chOff x="2913301" y="2917825"/>
              <a:chExt cx="1076006" cy="455295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6DE2062-33F7-4407-B8A6-35656DA17347}"/>
                  </a:ext>
                </a:extLst>
              </p:cNvPr>
              <p:cNvSpPr/>
              <p:nvPr/>
            </p:nvSpPr>
            <p:spPr>
              <a:xfrm>
                <a:off x="2994184" y="2917825"/>
                <a:ext cx="914241" cy="409575"/>
              </a:xfrm>
              <a:prstGeom prst="rect">
                <a:avLst/>
              </a:prstGeom>
              <a:solidFill>
                <a:srgbClr val="E490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8807646-03A7-4899-B9A7-257B2CF0A623}"/>
                  </a:ext>
                </a:extLst>
              </p:cNvPr>
              <p:cNvSpPr/>
              <p:nvPr/>
            </p:nvSpPr>
            <p:spPr>
              <a:xfrm>
                <a:off x="2913301" y="2963545"/>
                <a:ext cx="1076006" cy="4095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Smile</a:t>
                </a:r>
              </a:p>
              <a:p>
                <a:pPr algn="ctr"/>
                <a:r>
                  <a:rPr 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gate</a:t>
                </a:r>
              </a:p>
            </p:txBody>
          </p:sp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8F2026A-EF54-4BA5-AB38-27111F7BB5ED}"/>
                </a:ext>
              </a:extLst>
            </p:cNvPr>
            <p:cNvSpPr/>
            <p:nvPr/>
          </p:nvSpPr>
          <p:spPr>
            <a:xfrm>
              <a:off x="5496989" y="4002901"/>
              <a:ext cx="432370" cy="409575"/>
            </a:xfrm>
            <a:prstGeom prst="rect">
              <a:avLst/>
            </a:prstGeom>
            <a:solidFill>
              <a:srgbClr val="E490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시은</a:t>
              </a:r>
              <a:endParaRPr 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CBD9D82-DB62-4EFF-AEC6-AC0E362892B8}"/>
              </a:ext>
            </a:extLst>
          </p:cNvPr>
          <p:cNvGrpSpPr/>
          <p:nvPr/>
        </p:nvGrpSpPr>
        <p:grpSpPr>
          <a:xfrm>
            <a:off x="6150553" y="2333762"/>
            <a:ext cx="1638095" cy="2190476"/>
            <a:chOff x="6150553" y="2333762"/>
            <a:chExt cx="1638095" cy="2190476"/>
          </a:xfrm>
        </p:grpSpPr>
        <p:pic>
          <p:nvPicPr>
            <p:cNvPr id="17" name="그림 16" descr="그리기, 음식, 표지판이(가) 표시된 사진&#10;&#10;자동 생성된 설명">
              <a:extLst>
                <a:ext uri="{FF2B5EF4-FFF2-40B4-BE49-F238E27FC236}">
                  <a16:creationId xmlns:a16="http://schemas.microsoft.com/office/drawing/2014/main" id="{8CCBC6CA-29EF-4FEB-90BF-E6F6DED2A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0553" y="2333762"/>
              <a:ext cx="1638095" cy="2190476"/>
            </a:xfrm>
            <a:prstGeom prst="roundRect">
              <a:avLst>
                <a:gd name="adj" fmla="val 7984"/>
              </a:avLst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43E87D-1FE6-4661-B69C-AFE95C2795E2}"/>
                </a:ext>
              </a:extLst>
            </p:cNvPr>
            <p:cNvGrpSpPr/>
            <p:nvPr/>
          </p:nvGrpSpPr>
          <p:grpSpPr>
            <a:xfrm>
              <a:off x="6408737" y="2917825"/>
              <a:ext cx="1076006" cy="455295"/>
              <a:chOff x="2913301" y="2917825"/>
              <a:chExt cx="1076006" cy="45529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431F22F-6C75-4E74-9070-5A1EB09F2962}"/>
                  </a:ext>
                </a:extLst>
              </p:cNvPr>
              <p:cNvSpPr/>
              <p:nvPr/>
            </p:nvSpPr>
            <p:spPr>
              <a:xfrm>
                <a:off x="2994184" y="2917825"/>
                <a:ext cx="914241" cy="409575"/>
              </a:xfrm>
              <a:prstGeom prst="rect">
                <a:avLst/>
              </a:prstGeom>
              <a:solidFill>
                <a:srgbClr val="3051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68FDCC5-1C6B-4B65-8B74-FB7D14EDDC3B}"/>
                  </a:ext>
                </a:extLst>
              </p:cNvPr>
              <p:cNvSpPr/>
              <p:nvPr/>
            </p:nvSpPr>
            <p:spPr>
              <a:xfrm>
                <a:off x="2913301" y="2963545"/>
                <a:ext cx="1076006" cy="4095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Smile</a:t>
                </a:r>
              </a:p>
              <a:p>
                <a:pPr algn="ctr"/>
                <a:r>
                  <a:rPr 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gate</a:t>
                </a: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E35D1A9-97D9-4A15-81E6-2E68ACF77384}"/>
                </a:ext>
              </a:extLst>
            </p:cNvPr>
            <p:cNvSpPr/>
            <p:nvPr/>
          </p:nvSpPr>
          <p:spPr>
            <a:xfrm>
              <a:off x="7240268" y="4002901"/>
              <a:ext cx="436292" cy="409575"/>
            </a:xfrm>
            <a:prstGeom prst="rect">
              <a:avLst/>
            </a:prstGeom>
            <a:solidFill>
              <a:srgbClr val="3051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윤직</a:t>
              </a:r>
              <a:endParaRPr 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98E0207-23ED-4BA3-890F-7B6BC0B6A68F}"/>
              </a:ext>
            </a:extLst>
          </p:cNvPr>
          <p:cNvSpPr/>
          <p:nvPr/>
        </p:nvSpPr>
        <p:spPr>
          <a:xfrm>
            <a:off x="2393372" y="2109044"/>
            <a:ext cx="7405256" cy="2639912"/>
          </a:xfrm>
          <a:prstGeom prst="roundRect">
            <a:avLst>
              <a:gd name="adj" fmla="val 8008"/>
            </a:avLst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8A2938-70AB-47D1-BB12-6B386DBF156F}"/>
              </a:ext>
            </a:extLst>
          </p:cNvPr>
          <p:cNvSpPr txBox="1"/>
          <p:nvPr/>
        </p:nvSpPr>
        <p:spPr>
          <a:xfrm>
            <a:off x="4153123" y="5378738"/>
            <a:ext cx="38797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en-US" sz="4400" dirty="0"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</a:t>
            </a:r>
            <a:r>
              <a:rPr lang="en-US" sz="4400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en-US" sz="4400" dirty="0"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112F18-732F-4261-BD7B-AF7CA62BDD70}"/>
              </a:ext>
            </a:extLst>
          </p:cNvPr>
          <p:cNvSpPr txBox="1"/>
          <p:nvPr/>
        </p:nvSpPr>
        <p:spPr>
          <a:xfrm>
            <a:off x="3727368" y="890256"/>
            <a:ext cx="4731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Smilegate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ServerDev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44CE4A-60F6-4BC5-95CC-306EA1C7428B}"/>
              </a:ext>
            </a:extLst>
          </p:cNvPr>
          <p:cNvSpPr txBox="1"/>
          <p:nvPr/>
        </p:nvSpPr>
        <p:spPr>
          <a:xfrm>
            <a:off x="9798628" y="5378738"/>
            <a:ext cx="1944547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김찬영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문예은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심시은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이윤직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4302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41">
            <a:extLst>
              <a:ext uri="{FF2B5EF4-FFF2-40B4-BE49-F238E27FC236}">
                <a16:creationId xmlns:a16="http://schemas.microsoft.com/office/drawing/2014/main" id="{7F3D36B2-B1D4-4885-B087-12D966540750}"/>
              </a:ext>
            </a:extLst>
          </p:cNvPr>
          <p:cNvGrpSpPr/>
          <p:nvPr/>
        </p:nvGrpSpPr>
        <p:grpSpPr>
          <a:xfrm>
            <a:off x="998019" y="5228670"/>
            <a:ext cx="2293492" cy="972000"/>
            <a:chOff x="1342404" y="1890612"/>
            <a:chExt cx="2509515" cy="1049822"/>
          </a:xfrm>
        </p:grpSpPr>
        <p:grpSp>
          <p:nvGrpSpPr>
            <p:cNvPr id="47" name="Group 642">
              <a:extLst>
                <a:ext uri="{FF2B5EF4-FFF2-40B4-BE49-F238E27FC236}">
                  <a16:creationId xmlns:a16="http://schemas.microsoft.com/office/drawing/2014/main" id="{C95C7A7B-B0FD-445C-A9E6-A493D7738438}"/>
                </a:ext>
              </a:extLst>
            </p:cNvPr>
            <p:cNvGrpSpPr/>
            <p:nvPr/>
          </p:nvGrpSpPr>
          <p:grpSpPr>
            <a:xfrm>
              <a:off x="1342404" y="1890612"/>
              <a:ext cx="2509515" cy="1049822"/>
              <a:chOff x="1822736" y="2564904"/>
              <a:chExt cx="3384376" cy="1415809"/>
            </a:xfrm>
          </p:grpSpPr>
          <p:sp>
            <p:nvSpPr>
              <p:cNvPr id="49" name="Rounded Rectangle 8">
                <a:extLst>
                  <a:ext uri="{FF2B5EF4-FFF2-40B4-BE49-F238E27FC236}">
                    <a16:creationId xmlns:a16="http://schemas.microsoft.com/office/drawing/2014/main" id="{8AC5AD9A-9865-4648-8BB7-90504F2A4AB4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3384376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0" name="Rounded Rectangle 9">
                <a:extLst>
                  <a:ext uri="{FF2B5EF4-FFF2-40B4-BE49-F238E27FC236}">
                    <a16:creationId xmlns:a16="http://schemas.microsoft.com/office/drawing/2014/main" id="{25600251-8D9C-4406-9888-ADFAEC7CEFEC}"/>
                  </a:ext>
                </a:extLst>
              </p:cNvPr>
              <p:cNvSpPr/>
              <p:nvPr/>
            </p:nvSpPr>
            <p:spPr>
              <a:xfrm flipH="1">
                <a:off x="1822737" y="2575648"/>
                <a:ext cx="1538088" cy="1405065"/>
              </a:xfrm>
              <a:custGeom>
                <a:avLst/>
                <a:gdLst/>
                <a:ahLst/>
                <a:cxnLst/>
                <a:rect l="l" t="t" r="r" b="b"/>
                <a:pathLst>
                  <a:path w="1572775" h="1405065">
                    <a:moveTo>
                      <a:pt x="1473249" y="0"/>
                    </a:moveTo>
                    <a:cubicBezTo>
                      <a:pt x="1531558" y="20642"/>
                      <a:pt x="1572775" y="76505"/>
                      <a:pt x="1572775" y="141994"/>
                    </a:cubicBezTo>
                    <a:lnTo>
                      <a:pt x="1572775" y="1252328"/>
                    </a:lnTo>
                    <a:cubicBezTo>
                      <a:pt x="1572775" y="1336682"/>
                      <a:pt x="1504392" y="1405065"/>
                      <a:pt x="1420038" y="1405065"/>
                    </a:cubicBezTo>
                    <a:lnTo>
                      <a:pt x="0" y="1405065"/>
                    </a:lnTo>
                    <a:cubicBezTo>
                      <a:pt x="768941" y="1317621"/>
                      <a:pt x="1379064" y="735374"/>
                      <a:pt x="147324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80000"/>
                      <a:lumOff val="20000"/>
                    </a:schemeClr>
                  </a:gs>
                  <a:gs pos="94000">
                    <a:schemeClr val="accent4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48" name="Rectangle 643">
              <a:extLst>
                <a:ext uri="{FF2B5EF4-FFF2-40B4-BE49-F238E27FC236}">
                  <a16:creationId xmlns:a16="http://schemas.microsoft.com/office/drawing/2014/main" id="{A5EE7DCF-91BD-4B89-BC70-451B3C971C6A}"/>
                </a:ext>
              </a:extLst>
            </p:cNvPr>
            <p:cNvSpPr/>
            <p:nvPr/>
          </p:nvSpPr>
          <p:spPr>
            <a:xfrm>
              <a:off x="2703377" y="2035576"/>
              <a:ext cx="1029833" cy="759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8" name="TextBox 646">
            <a:extLst>
              <a:ext uri="{FF2B5EF4-FFF2-40B4-BE49-F238E27FC236}">
                <a16:creationId xmlns:a16="http://schemas.microsoft.com/office/drawing/2014/main" id="{3AA6F6B9-188C-42ED-A179-DDF01622D1A6}"/>
              </a:ext>
            </a:extLst>
          </p:cNvPr>
          <p:cNvSpPr txBox="1"/>
          <p:nvPr/>
        </p:nvSpPr>
        <p:spPr>
          <a:xfrm>
            <a:off x="1106986" y="5803781"/>
            <a:ext cx="922561" cy="223138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5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Test</a:t>
            </a:r>
            <a:endParaRPr lang="ko-KR" altLang="en-US" sz="85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9" name="TextBox 647">
            <a:extLst>
              <a:ext uri="{FF2B5EF4-FFF2-40B4-BE49-F238E27FC236}">
                <a16:creationId xmlns:a16="http://schemas.microsoft.com/office/drawing/2014/main" id="{739988D5-0916-433C-875D-31B9BC8AE282}"/>
              </a:ext>
            </a:extLst>
          </p:cNvPr>
          <p:cNvSpPr txBox="1"/>
          <p:nvPr/>
        </p:nvSpPr>
        <p:spPr>
          <a:xfrm>
            <a:off x="2337188" y="5514615"/>
            <a:ext cx="782515" cy="35394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7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8 </a:t>
            </a:r>
            <a:r>
              <a:rPr lang="ko-KR" altLang="en-US" sz="17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주</a:t>
            </a:r>
          </a:p>
        </p:txBody>
      </p:sp>
      <p:grpSp>
        <p:nvGrpSpPr>
          <p:cNvPr id="11" name="Group 657">
            <a:extLst>
              <a:ext uri="{FF2B5EF4-FFF2-40B4-BE49-F238E27FC236}">
                <a16:creationId xmlns:a16="http://schemas.microsoft.com/office/drawing/2014/main" id="{07519E42-069D-4732-9C16-2D630E8A5E33}"/>
              </a:ext>
            </a:extLst>
          </p:cNvPr>
          <p:cNvGrpSpPr/>
          <p:nvPr/>
        </p:nvGrpSpPr>
        <p:grpSpPr>
          <a:xfrm>
            <a:off x="998019" y="2828292"/>
            <a:ext cx="2293492" cy="972000"/>
            <a:chOff x="1342404" y="1890612"/>
            <a:chExt cx="2509515" cy="1049822"/>
          </a:xfrm>
        </p:grpSpPr>
        <p:grpSp>
          <p:nvGrpSpPr>
            <p:cNvPr id="43" name="Group 658">
              <a:extLst>
                <a:ext uri="{FF2B5EF4-FFF2-40B4-BE49-F238E27FC236}">
                  <a16:creationId xmlns:a16="http://schemas.microsoft.com/office/drawing/2014/main" id="{E10B1798-98C6-44AA-BCE1-DCA500B85BB6}"/>
                </a:ext>
              </a:extLst>
            </p:cNvPr>
            <p:cNvGrpSpPr/>
            <p:nvPr/>
          </p:nvGrpSpPr>
          <p:grpSpPr>
            <a:xfrm>
              <a:off x="1342404" y="1890612"/>
              <a:ext cx="2509515" cy="1049822"/>
              <a:chOff x="1822736" y="2564904"/>
              <a:chExt cx="3384376" cy="1415809"/>
            </a:xfrm>
          </p:grpSpPr>
          <p:sp>
            <p:nvSpPr>
              <p:cNvPr id="45" name="Rounded Rectangle 17">
                <a:extLst>
                  <a:ext uri="{FF2B5EF4-FFF2-40B4-BE49-F238E27FC236}">
                    <a16:creationId xmlns:a16="http://schemas.microsoft.com/office/drawing/2014/main" id="{6B7CBC77-59C4-455C-A5E4-BD7A65401DF5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3384376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6" name="Rounded Rectangle 9">
                <a:extLst>
                  <a:ext uri="{FF2B5EF4-FFF2-40B4-BE49-F238E27FC236}">
                    <a16:creationId xmlns:a16="http://schemas.microsoft.com/office/drawing/2014/main" id="{2C038B4D-C8B9-4AB1-AF7E-23B967620F37}"/>
                  </a:ext>
                </a:extLst>
              </p:cNvPr>
              <p:cNvSpPr/>
              <p:nvPr/>
            </p:nvSpPr>
            <p:spPr>
              <a:xfrm flipH="1">
                <a:off x="1822737" y="2575648"/>
                <a:ext cx="1538088" cy="1405065"/>
              </a:xfrm>
              <a:custGeom>
                <a:avLst/>
                <a:gdLst/>
                <a:ahLst/>
                <a:cxnLst/>
                <a:rect l="l" t="t" r="r" b="b"/>
                <a:pathLst>
                  <a:path w="1572775" h="1405065">
                    <a:moveTo>
                      <a:pt x="1473249" y="0"/>
                    </a:moveTo>
                    <a:cubicBezTo>
                      <a:pt x="1531558" y="20642"/>
                      <a:pt x="1572775" y="76505"/>
                      <a:pt x="1572775" y="141994"/>
                    </a:cubicBezTo>
                    <a:lnTo>
                      <a:pt x="1572775" y="1252328"/>
                    </a:lnTo>
                    <a:cubicBezTo>
                      <a:pt x="1572775" y="1336682"/>
                      <a:pt x="1504392" y="1405065"/>
                      <a:pt x="1420038" y="1405065"/>
                    </a:cubicBezTo>
                    <a:lnTo>
                      <a:pt x="0" y="1405065"/>
                    </a:lnTo>
                    <a:cubicBezTo>
                      <a:pt x="768941" y="1317621"/>
                      <a:pt x="1379064" y="735374"/>
                      <a:pt x="147324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95000"/>
                      <a:lumOff val="5000"/>
                    </a:schemeClr>
                  </a:gs>
                  <a:gs pos="94000">
                    <a:schemeClr val="accent2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44" name="Rectangle 659">
              <a:extLst>
                <a:ext uri="{FF2B5EF4-FFF2-40B4-BE49-F238E27FC236}">
                  <a16:creationId xmlns:a16="http://schemas.microsoft.com/office/drawing/2014/main" id="{5BD9231A-B394-453F-9F36-280422B39D7A}"/>
                </a:ext>
              </a:extLst>
            </p:cNvPr>
            <p:cNvSpPr/>
            <p:nvPr/>
          </p:nvSpPr>
          <p:spPr>
            <a:xfrm>
              <a:off x="2703377" y="2035576"/>
              <a:ext cx="1029833" cy="759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2" name="TextBox 662">
            <a:extLst>
              <a:ext uri="{FF2B5EF4-FFF2-40B4-BE49-F238E27FC236}">
                <a16:creationId xmlns:a16="http://schemas.microsoft.com/office/drawing/2014/main" id="{871E1B23-BC5A-4533-862A-6D2787202459}"/>
              </a:ext>
            </a:extLst>
          </p:cNvPr>
          <p:cNvSpPr txBox="1"/>
          <p:nvPr/>
        </p:nvSpPr>
        <p:spPr>
          <a:xfrm>
            <a:off x="1106986" y="3383411"/>
            <a:ext cx="922561" cy="223138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5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Development</a:t>
            </a:r>
            <a:endParaRPr lang="ko-KR" altLang="en-US" sz="85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13" name="TextBox 663">
            <a:extLst>
              <a:ext uri="{FF2B5EF4-FFF2-40B4-BE49-F238E27FC236}">
                <a16:creationId xmlns:a16="http://schemas.microsoft.com/office/drawing/2014/main" id="{263BE865-94E4-4567-8A98-1B62257ECB4B}"/>
              </a:ext>
            </a:extLst>
          </p:cNvPr>
          <p:cNvSpPr txBox="1"/>
          <p:nvPr/>
        </p:nvSpPr>
        <p:spPr>
          <a:xfrm>
            <a:off x="2337187" y="3114237"/>
            <a:ext cx="782515" cy="35394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700" b="1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6 </a:t>
            </a:r>
            <a:r>
              <a:rPr lang="ko-KR" altLang="en-US" sz="1700" b="1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주</a:t>
            </a:r>
          </a:p>
        </p:txBody>
      </p:sp>
      <p:grpSp>
        <p:nvGrpSpPr>
          <p:cNvPr id="15" name="Group 649">
            <a:extLst>
              <a:ext uri="{FF2B5EF4-FFF2-40B4-BE49-F238E27FC236}">
                <a16:creationId xmlns:a16="http://schemas.microsoft.com/office/drawing/2014/main" id="{A1B903C1-4D9C-4B7D-A274-57101FD289A1}"/>
              </a:ext>
            </a:extLst>
          </p:cNvPr>
          <p:cNvGrpSpPr/>
          <p:nvPr/>
        </p:nvGrpSpPr>
        <p:grpSpPr>
          <a:xfrm>
            <a:off x="998019" y="4028481"/>
            <a:ext cx="2293492" cy="972000"/>
            <a:chOff x="1342404" y="1890612"/>
            <a:chExt cx="2509515" cy="1049822"/>
          </a:xfrm>
        </p:grpSpPr>
        <p:grpSp>
          <p:nvGrpSpPr>
            <p:cNvPr id="39" name="Group 650">
              <a:extLst>
                <a:ext uri="{FF2B5EF4-FFF2-40B4-BE49-F238E27FC236}">
                  <a16:creationId xmlns:a16="http://schemas.microsoft.com/office/drawing/2014/main" id="{5233CB7A-6ACD-41E7-9853-6C968FFADB2C}"/>
                </a:ext>
              </a:extLst>
            </p:cNvPr>
            <p:cNvGrpSpPr/>
            <p:nvPr/>
          </p:nvGrpSpPr>
          <p:grpSpPr>
            <a:xfrm>
              <a:off x="1342404" y="1890612"/>
              <a:ext cx="2509515" cy="1049822"/>
              <a:chOff x="1822736" y="2564904"/>
              <a:chExt cx="3384376" cy="1415809"/>
            </a:xfrm>
          </p:grpSpPr>
          <p:sp>
            <p:nvSpPr>
              <p:cNvPr id="41" name="Rounded Rectangle 25">
                <a:extLst>
                  <a:ext uri="{FF2B5EF4-FFF2-40B4-BE49-F238E27FC236}">
                    <a16:creationId xmlns:a16="http://schemas.microsoft.com/office/drawing/2014/main" id="{D0786C22-3542-4BBA-8957-18177C4CA1F8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3384376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2" name="Rounded Rectangle 9">
                <a:extLst>
                  <a:ext uri="{FF2B5EF4-FFF2-40B4-BE49-F238E27FC236}">
                    <a16:creationId xmlns:a16="http://schemas.microsoft.com/office/drawing/2014/main" id="{28D1CEC3-B94B-4C46-BB06-FD6DF55DB711}"/>
                  </a:ext>
                </a:extLst>
              </p:cNvPr>
              <p:cNvSpPr/>
              <p:nvPr/>
            </p:nvSpPr>
            <p:spPr>
              <a:xfrm flipH="1">
                <a:off x="1822737" y="2575648"/>
                <a:ext cx="1538088" cy="1405065"/>
              </a:xfrm>
              <a:custGeom>
                <a:avLst/>
                <a:gdLst/>
                <a:ahLst/>
                <a:cxnLst/>
                <a:rect l="l" t="t" r="r" b="b"/>
                <a:pathLst>
                  <a:path w="1572775" h="1405065">
                    <a:moveTo>
                      <a:pt x="1473249" y="0"/>
                    </a:moveTo>
                    <a:cubicBezTo>
                      <a:pt x="1531558" y="20642"/>
                      <a:pt x="1572775" y="76505"/>
                      <a:pt x="1572775" y="141994"/>
                    </a:cubicBezTo>
                    <a:lnTo>
                      <a:pt x="1572775" y="1252328"/>
                    </a:lnTo>
                    <a:cubicBezTo>
                      <a:pt x="1572775" y="1336682"/>
                      <a:pt x="1504392" y="1405065"/>
                      <a:pt x="1420038" y="1405065"/>
                    </a:cubicBezTo>
                    <a:lnTo>
                      <a:pt x="0" y="1405065"/>
                    </a:lnTo>
                    <a:cubicBezTo>
                      <a:pt x="768941" y="1317621"/>
                      <a:pt x="1379064" y="735374"/>
                      <a:pt x="147324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95000"/>
                      <a:lumOff val="5000"/>
                    </a:schemeClr>
                  </a:gs>
                  <a:gs pos="94000">
                    <a:schemeClr val="accent3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40" name="Rectangle 651">
              <a:extLst>
                <a:ext uri="{FF2B5EF4-FFF2-40B4-BE49-F238E27FC236}">
                  <a16:creationId xmlns:a16="http://schemas.microsoft.com/office/drawing/2014/main" id="{021309DD-167A-4EB0-A5BD-8BED5F6B037D}"/>
                </a:ext>
              </a:extLst>
            </p:cNvPr>
            <p:cNvSpPr/>
            <p:nvPr/>
          </p:nvSpPr>
          <p:spPr>
            <a:xfrm>
              <a:off x="2703377" y="2035576"/>
              <a:ext cx="1029833" cy="759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6" name="TextBox 654">
            <a:extLst>
              <a:ext uri="{FF2B5EF4-FFF2-40B4-BE49-F238E27FC236}">
                <a16:creationId xmlns:a16="http://schemas.microsoft.com/office/drawing/2014/main" id="{15BD961A-C5FD-443F-9A27-54FC69E7D7F3}"/>
              </a:ext>
            </a:extLst>
          </p:cNvPr>
          <p:cNvSpPr txBox="1"/>
          <p:nvPr/>
        </p:nvSpPr>
        <p:spPr>
          <a:xfrm flipH="1">
            <a:off x="2337187" y="4314426"/>
            <a:ext cx="782515" cy="35394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700" b="1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7 </a:t>
            </a:r>
            <a:r>
              <a:rPr lang="ko-KR" altLang="en-US" sz="1700" b="1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주</a:t>
            </a:r>
          </a:p>
        </p:txBody>
      </p:sp>
      <p:sp>
        <p:nvSpPr>
          <p:cNvPr id="17" name="TextBox 655">
            <a:extLst>
              <a:ext uri="{FF2B5EF4-FFF2-40B4-BE49-F238E27FC236}">
                <a16:creationId xmlns:a16="http://schemas.microsoft.com/office/drawing/2014/main" id="{4E4D4421-3033-4ED2-9297-646E490124C5}"/>
              </a:ext>
            </a:extLst>
          </p:cNvPr>
          <p:cNvSpPr txBox="1"/>
          <p:nvPr/>
        </p:nvSpPr>
        <p:spPr>
          <a:xfrm flipH="1">
            <a:off x="1106986" y="4583105"/>
            <a:ext cx="922561" cy="223138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5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Combine</a:t>
            </a:r>
            <a:endParaRPr lang="ko-KR" altLang="en-US" sz="85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grpSp>
        <p:nvGrpSpPr>
          <p:cNvPr id="19" name="Group 665">
            <a:extLst>
              <a:ext uri="{FF2B5EF4-FFF2-40B4-BE49-F238E27FC236}">
                <a16:creationId xmlns:a16="http://schemas.microsoft.com/office/drawing/2014/main" id="{DFA877CD-1514-4C76-B982-0E17375D557E}"/>
              </a:ext>
            </a:extLst>
          </p:cNvPr>
          <p:cNvGrpSpPr/>
          <p:nvPr/>
        </p:nvGrpSpPr>
        <p:grpSpPr>
          <a:xfrm>
            <a:off x="998019" y="1628103"/>
            <a:ext cx="2293492" cy="972000"/>
            <a:chOff x="1342404" y="1890612"/>
            <a:chExt cx="2509515" cy="1049822"/>
          </a:xfrm>
        </p:grpSpPr>
        <p:grpSp>
          <p:nvGrpSpPr>
            <p:cNvPr id="35" name="Group 666">
              <a:extLst>
                <a:ext uri="{FF2B5EF4-FFF2-40B4-BE49-F238E27FC236}">
                  <a16:creationId xmlns:a16="http://schemas.microsoft.com/office/drawing/2014/main" id="{7B337CF4-43BD-46F0-9891-79D31CFC7986}"/>
                </a:ext>
              </a:extLst>
            </p:cNvPr>
            <p:cNvGrpSpPr/>
            <p:nvPr/>
          </p:nvGrpSpPr>
          <p:grpSpPr>
            <a:xfrm>
              <a:off x="1342404" y="1890612"/>
              <a:ext cx="2509515" cy="1049822"/>
              <a:chOff x="1822736" y="2564904"/>
              <a:chExt cx="3384376" cy="1415809"/>
            </a:xfrm>
          </p:grpSpPr>
          <p:sp>
            <p:nvSpPr>
              <p:cNvPr id="37" name="Rounded Rectangle 31">
                <a:extLst>
                  <a:ext uri="{FF2B5EF4-FFF2-40B4-BE49-F238E27FC236}">
                    <a16:creationId xmlns:a16="http://schemas.microsoft.com/office/drawing/2014/main" id="{47AC77C8-B842-481C-B232-5FA97A2CE818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3384376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8" name="Rounded Rectangle 9">
                <a:extLst>
                  <a:ext uri="{FF2B5EF4-FFF2-40B4-BE49-F238E27FC236}">
                    <a16:creationId xmlns:a16="http://schemas.microsoft.com/office/drawing/2014/main" id="{DE2B8B53-C189-4F0F-8F64-D334B2DE7437}"/>
                  </a:ext>
                </a:extLst>
              </p:cNvPr>
              <p:cNvSpPr/>
              <p:nvPr/>
            </p:nvSpPr>
            <p:spPr>
              <a:xfrm flipH="1">
                <a:off x="1822737" y="2575648"/>
                <a:ext cx="1538088" cy="1405065"/>
              </a:xfrm>
              <a:custGeom>
                <a:avLst/>
                <a:gdLst/>
                <a:ahLst/>
                <a:cxnLst/>
                <a:rect l="l" t="t" r="r" b="b"/>
                <a:pathLst>
                  <a:path w="1572775" h="1405065">
                    <a:moveTo>
                      <a:pt x="1473249" y="0"/>
                    </a:moveTo>
                    <a:cubicBezTo>
                      <a:pt x="1531558" y="20642"/>
                      <a:pt x="1572775" y="76505"/>
                      <a:pt x="1572775" y="141994"/>
                    </a:cubicBezTo>
                    <a:lnTo>
                      <a:pt x="1572775" y="1252328"/>
                    </a:lnTo>
                    <a:cubicBezTo>
                      <a:pt x="1572775" y="1336682"/>
                      <a:pt x="1504392" y="1405065"/>
                      <a:pt x="1420038" y="1405065"/>
                    </a:cubicBezTo>
                    <a:lnTo>
                      <a:pt x="0" y="1405065"/>
                    </a:lnTo>
                    <a:cubicBezTo>
                      <a:pt x="768941" y="1317621"/>
                      <a:pt x="1379064" y="735374"/>
                      <a:pt x="147324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94000">
                    <a:schemeClr val="accent1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36" name="Rectangle 667">
              <a:extLst>
                <a:ext uri="{FF2B5EF4-FFF2-40B4-BE49-F238E27FC236}">
                  <a16:creationId xmlns:a16="http://schemas.microsoft.com/office/drawing/2014/main" id="{AD5FDE22-818A-4EC2-BF37-670D428C0CBE}"/>
                </a:ext>
              </a:extLst>
            </p:cNvPr>
            <p:cNvSpPr/>
            <p:nvPr/>
          </p:nvSpPr>
          <p:spPr>
            <a:xfrm>
              <a:off x="2703377" y="2035576"/>
              <a:ext cx="1029833" cy="759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0" name="TextBox 670">
            <a:extLst>
              <a:ext uri="{FF2B5EF4-FFF2-40B4-BE49-F238E27FC236}">
                <a16:creationId xmlns:a16="http://schemas.microsoft.com/office/drawing/2014/main" id="{C3B86F3E-58EF-4D29-A595-D45E11D0BD5C}"/>
              </a:ext>
            </a:extLst>
          </p:cNvPr>
          <p:cNvSpPr txBox="1"/>
          <p:nvPr/>
        </p:nvSpPr>
        <p:spPr>
          <a:xfrm flipH="1">
            <a:off x="2337187" y="1914048"/>
            <a:ext cx="782515" cy="35394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700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5 </a:t>
            </a:r>
            <a:r>
              <a:rPr lang="ko-KR" altLang="en-US" sz="1700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주</a:t>
            </a:r>
          </a:p>
        </p:txBody>
      </p:sp>
      <p:sp>
        <p:nvSpPr>
          <p:cNvPr id="21" name="TextBox 671">
            <a:extLst>
              <a:ext uri="{FF2B5EF4-FFF2-40B4-BE49-F238E27FC236}">
                <a16:creationId xmlns:a16="http://schemas.microsoft.com/office/drawing/2014/main" id="{33BB628E-5F0A-409F-B612-D665BA832BC2}"/>
              </a:ext>
            </a:extLst>
          </p:cNvPr>
          <p:cNvSpPr txBox="1"/>
          <p:nvPr/>
        </p:nvSpPr>
        <p:spPr>
          <a:xfrm flipH="1">
            <a:off x="1106986" y="2225043"/>
            <a:ext cx="922561" cy="223138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5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Development</a:t>
            </a:r>
            <a:endParaRPr lang="ko-KR" altLang="en-US" sz="85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34" name="TextBox 676">
            <a:extLst>
              <a:ext uri="{FF2B5EF4-FFF2-40B4-BE49-F238E27FC236}">
                <a16:creationId xmlns:a16="http://schemas.microsoft.com/office/drawing/2014/main" id="{04AA4DBB-AF17-4525-A1F2-902173A64405}"/>
              </a:ext>
            </a:extLst>
          </p:cNvPr>
          <p:cNvSpPr txBox="1"/>
          <p:nvPr/>
        </p:nvSpPr>
        <p:spPr>
          <a:xfrm>
            <a:off x="4395093" y="1657983"/>
            <a:ext cx="4924609" cy="912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Azure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서버에 올리고 관리하기</a:t>
            </a: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Cassandra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데이터를 클라이언트에 보낼 방법 조사 및 구현</a:t>
            </a:r>
          </a:p>
          <a:p>
            <a:pPr>
              <a:lnSpc>
                <a:spcPct val="13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협업을 위한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Swagger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 정리</a:t>
            </a:r>
          </a:p>
        </p:txBody>
      </p:sp>
      <p:sp>
        <p:nvSpPr>
          <p:cNvPr id="32" name="TextBox 679">
            <a:extLst>
              <a:ext uri="{FF2B5EF4-FFF2-40B4-BE49-F238E27FC236}">
                <a16:creationId xmlns:a16="http://schemas.microsoft.com/office/drawing/2014/main" id="{976A9083-992F-4CB3-ACB6-291D8E85E768}"/>
              </a:ext>
            </a:extLst>
          </p:cNvPr>
          <p:cNvSpPr txBox="1"/>
          <p:nvPr/>
        </p:nvSpPr>
        <p:spPr>
          <a:xfrm>
            <a:off x="4395092" y="2716753"/>
            <a:ext cx="4924609" cy="1192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Gateway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에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Message Queue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붙이기</a:t>
            </a:r>
          </a:p>
          <a:p>
            <a:pPr>
              <a:lnSpc>
                <a:spcPct val="13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유저 요청 로깅 정리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&amp;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모니터링</a:t>
            </a: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Oauth2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추가</a:t>
            </a: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Trend column(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공통 데이터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) Caching</a:t>
            </a:r>
          </a:p>
        </p:txBody>
      </p:sp>
      <p:sp>
        <p:nvSpPr>
          <p:cNvPr id="30" name="TextBox 682">
            <a:extLst>
              <a:ext uri="{FF2B5EF4-FFF2-40B4-BE49-F238E27FC236}">
                <a16:creationId xmlns:a16="http://schemas.microsoft.com/office/drawing/2014/main" id="{DFB0736A-8E59-491F-969B-8A4B2FC13834}"/>
              </a:ext>
            </a:extLst>
          </p:cNvPr>
          <p:cNvSpPr txBox="1"/>
          <p:nvPr/>
        </p:nvSpPr>
        <p:spPr>
          <a:xfrm>
            <a:off x="4395092" y="4058361"/>
            <a:ext cx="4924609" cy="912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Proxy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서버 추가</a:t>
            </a:r>
          </a:p>
          <a:p>
            <a:pPr>
              <a:lnSpc>
                <a:spcPct val="13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로드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밸런싱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테스트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&amp; 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리팩토링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28" name="TextBox 685">
            <a:extLst>
              <a:ext uri="{FF2B5EF4-FFF2-40B4-BE49-F238E27FC236}">
                <a16:creationId xmlns:a16="http://schemas.microsoft.com/office/drawing/2014/main" id="{2AA94989-552D-4F25-8D39-33424EF103A7}"/>
              </a:ext>
            </a:extLst>
          </p:cNvPr>
          <p:cNvSpPr txBox="1"/>
          <p:nvPr/>
        </p:nvSpPr>
        <p:spPr>
          <a:xfrm>
            <a:off x="4395092" y="5118512"/>
            <a:ext cx="4924609" cy="1192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데이터 파이프라인과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API Gateway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연결</a:t>
            </a: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Follow Group </a:t>
            </a:r>
            <a:r>
              <a:rPr lang="ko-KR" altLang="en-US" sz="1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기능 추가</a:t>
            </a:r>
          </a:p>
          <a:p>
            <a:pPr>
              <a:lnSpc>
                <a:spcPct val="130000"/>
              </a:lnSpc>
            </a:pPr>
            <a:r>
              <a:rPr lang="ko-KR" altLang="en-US" sz="1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성능 향상을 위한 </a:t>
            </a:r>
            <a:r>
              <a:rPr lang="en-US" altLang="ko-KR" sz="1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Gateway </a:t>
            </a:r>
            <a:r>
              <a:rPr lang="ko-KR" altLang="en-US" sz="1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노드 추가</a:t>
            </a:r>
            <a:endParaRPr lang="en-US" altLang="ko-KR" sz="1400" b="1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테스트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&amp;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리팩토링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42" y="1840746"/>
            <a:ext cx="468000" cy="4680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38" y="3035316"/>
            <a:ext cx="468000" cy="46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263" y="5385169"/>
            <a:ext cx="730538" cy="46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58" y="4187884"/>
            <a:ext cx="468000" cy="4680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32" y="4184979"/>
            <a:ext cx="468000" cy="468000"/>
          </a:xfrm>
          <a:prstGeom prst="rect">
            <a:avLst/>
          </a:prstGeom>
        </p:spPr>
      </p:pic>
      <p:sp>
        <p:nvSpPr>
          <p:cNvPr id="54" name="제목 1">
            <a:extLst>
              <a:ext uri="{FF2B5EF4-FFF2-40B4-BE49-F238E27FC236}">
                <a16:creationId xmlns:a16="http://schemas.microsoft.com/office/drawing/2014/main" id="{ABD2ECCD-EEED-4E84-8E8F-45A495301E32}"/>
              </a:ext>
            </a:extLst>
          </p:cNvPr>
          <p:cNvSpPr txBox="1">
            <a:spLocks/>
          </p:cNvSpPr>
          <p:nvPr/>
        </p:nvSpPr>
        <p:spPr>
          <a:xfrm>
            <a:off x="436880" y="184625"/>
            <a:ext cx="4154170" cy="6807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 별 계획</a:t>
            </a:r>
            <a:endParaRPr lang="ko-KR" altLang="en-US" sz="18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Google Shape;225;p10">
            <a:extLst>
              <a:ext uri="{FF2B5EF4-FFF2-40B4-BE49-F238E27FC236}">
                <a16:creationId xmlns:a16="http://schemas.microsoft.com/office/drawing/2014/main" id="{FF913075-C760-4463-9D7F-6F78504F69AD}"/>
              </a:ext>
            </a:extLst>
          </p:cNvPr>
          <p:cNvSpPr txBox="1"/>
          <p:nvPr/>
        </p:nvSpPr>
        <p:spPr>
          <a:xfrm>
            <a:off x="998019" y="865414"/>
            <a:ext cx="3892959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1800"/>
              <a:buFont typeface="Arial"/>
              <a:buNone/>
            </a:pPr>
            <a:r>
              <a:rPr lang="ko-KR" altLang="en-US" sz="2000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심시은</a:t>
            </a:r>
            <a:endParaRPr sz="2000"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56" name="그래픽 55" descr="확인 표시">
            <a:extLst>
              <a:ext uri="{FF2B5EF4-FFF2-40B4-BE49-F238E27FC236}">
                <a16:creationId xmlns:a16="http://schemas.microsoft.com/office/drawing/2014/main" id="{E00B157E-4C9B-4261-B8A9-92E47401A5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408" y="955058"/>
            <a:ext cx="388611" cy="388611"/>
          </a:xfrm>
          <a:prstGeom prst="rect">
            <a:avLst/>
          </a:prstGeom>
        </p:spPr>
      </p:pic>
      <p:pic>
        <p:nvPicPr>
          <p:cNvPr id="57" name="그래픽 56" descr="확인 표시">
            <a:extLst>
              <a:ext uri="{FF2B5EF4-FFF2-40B4-BE49-F238E27FC236}">
                <a16:creationId xmlns:a16="http://schemas.microsoft.com/office/drawing/2014/main" id="{301C2625-E001-49C7-A1FA-2C80978BDB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14300" y="1585541"/>
            <a:ext cx="256100" cy="256100"/>
          </a:xfrm>
          <a:prstGeom prst="rect">
            <a:avLst/>
          </a:prstGeom>
        </p:spPr>
      </p:pic>
      <p:pic>
        <p:nvPicPr>
          <p:cNvPr id="58" name="그래픽 57" descr="확인 표시">
            <a:extLst>
              <a:ext uri="{FF2B5EF4-FFF2-40B4-BE49-F238E27FC236}">
                <a16:creationId xmlns:a16="http://schemas.microsoft.com/office/drawing/2014/main" id="{B50A2F2C-BF4D-4465-B85F-BA16031D23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14300" y="2642662"/>
            <a:ext cx="256100" cy="256100"/>
          </a:xfrm>
          <a:prstGeom prst="rect">
            <a:avLst/>
          </a:prstGeom>
        </p:spPr>
      </p:pic>
      <p:pic>
        <p:nvPicPr>
          <p:cNvPr id="59" name="그래픽 58" descr="확인 표시">
            <a:extLst>
              <a:ext uri="{FF2B5EF4-FFF2-40B4-BE49-F238E27FC236}">
                <a16:creationId xmlns:a16="http://schemas.microsoft.com/office/drawing/2014/main" id="{815775F9-7E25-4A74-8B29-B89ED02BAE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14300" y="3907807"/>
            <a:ext cx="256100" cy="256100"/>
          </a:xfrm>
          <a:prstGeom prst="rect">
            <a:avLst/>
          </a:prstGeom>
        </p:spPr>
      </p:pic>
      <p:pic>
        <p:nvPicPr>
          <p:cNvPr id="60" name="그래픽 59" descr="확인 표시">
            <a:extLst>
              <a:ext uri="{FF2B5EF4-FFF2-40B4-BE49-F238E27FC236}">
                <a16:creationId xmlns:a16="http://schemas.microsoft.com/office/drawing/2014/main" id="{47710FAD-2397-413F-99A0-055D0ADC2E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14300" y="5052194"/>
            <a:ext cx="256100" cy="2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59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850448C2-9C8F-4F7C-A635-C5AD939A5834}"/>
              </a:ext>
            </a:extLst>
          </p:cNvPr>
          <p:cNvSpPr txBox="1">
            <a:spLocks/>
          </p:cNvSpPr>
          <p:nvPr/>
        </p:nvSpPr>
        <p:spPr>
          <a:xfrm>
            <a:off x="436880" y="184625"/>
            <a:ext cx="4154170" cy="6807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개인의 욕심</a:t>
            </a:r>
            <a:endParaRPr lang="ko-KR" altLang="en-US" sz="18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Google Shape;225;p10">
            <a:extLst>
              <a:ext uri="{FF2B5EF4-FFF2-40B4-BE49-F238E27FC236}">
                <a16:creationId xmlns:a16="http://schemas.microsoft.com/office/drawing/2014/main" id="{DA892A9A-E8C3-4C28-A1C4-33852A204965}"/>
              </a:ext>
            </a:extLst>
          </p:cNvPr>
          <p:cNvSpPr txBox="1"/>
          <p:nvPr/>
        </p:nvSpPr>
        <p:spPr>
          <a:xfrm>
            <a:off x="998019" y="865414"/>
            <a:ext cx="3892959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1800"/>
              <a:buFont typeface="Arial"/>
              <a:buNone/>
            </a:pPr>
            <a:r>
              <a:rPr lang="ko-KR" altLang="en-US" sz="2000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김찬영</a:t>
            </a:r>
            <a:endParaRPr sz="2000"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1" name="그래픽 10" descr="확인 표시">
            <a:extLst>
              <a:ext uri="{FF2B5EF4-FFF2-40B4-BE49-F238E27FC236}">
                <a16:creationId xmlns:a16="http://schemas.microsoft.com/office/drawing/2014/main" id="{EFF7871B-70FE-4AC8-9EFE-BD97C16DD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408" y="955058"/>
            <a:ext cx="388611" cy="388611"/>
          </a:xfrm>
          <a:prstGeom prst="rect">
            <a:avLst/>
          </a:prstGeom>
        </p:spPr>
      </p:pic>
      <p:sp>
        <p:nvSpPr>
          <p:cNvPr id="21" name="제목 1">
            <a:extLst>
              <a:ext uri="{FF2B5EF4-FFF2-40B4-BE49-F238E27FC236}">
                <a16:creationId xmlns:a16="http://schemas.microsoft.com/office/drawing/2014/main" id="{665D8B3E-7608-4AEF-A64E-D86EB8B1B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13" y="4562400"/>
            <a:ext cx="3095657" cy="680789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 엔드 개발</a:t>
            </a:r>
          </a:p>
        </p:txBody>
      </p:sp>
      <p:sp>
        <p:nvSpPr>
          <p:cNvPr id="16" name="Google Shape;214;p9">
            <a:extLst>
              <a:ext uri="{FF2B5EF4-FFF2-40B4-BE49-F238E27FC236}">
                <a16:creationId xmlns:a16="http://schemas.microsoft.com/office/drawing/2014/main" id="{A2935A88-191D-4708-AD85-60F36D270483}"/>
              </a:ext>
            </a:extLst>
          </p:cNvPr>
          <p:cNvSpPr txBox="1"/>
          <p:nvPr/>
        </p:nvSpPr>
        <p:spPr>
          <a:xfrm>
            <a:off x="3099702" y="1343669"/>
            <a:ext cx="8906768" cy="100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“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사용자에게 서비스를 제공하는데 있어서 생기는 문제점들을 해결하는 사람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”</a:t>
            </a:r>
          </a:p>
        </p:txBody>
      </p:sp>
      <p:sp>
        <p:nvSpPr>
          <p:cNvPr id="17" name="Google Shape;214;p9">
            <a:extLst>
              <a:ext uri="{FF2B5EF4-FFF2-40B4-BE49-F238E27FC236}">
                <a16:creationId xmlns:a16="http://schemas.microsoft.com/office/drawing/2014/main" id="{D7A01BFD-F661-488C-AB9A-350DF59705C4}"/>
              </a:ext>
            </a:extLst>
          </p:cNvPr>
          <p:cNvSpPr txBox="1"/>
          <p:nvPr/>
        </p:nvSpPr>
        <p:spPr>
          <a:xfrm>
            <a:off x="3099702" y="2179954"/>
            <a:ext cx="8906768" cy="100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ko-KR" altLang="en-US" sz="1600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단순히 서버의 수를 늘리고 성능을 높이는 것이 아닌</a:t>
            </a:r>
            <a:endParaRPr lang="en-US" altLang="ko-KR" sz="1600"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ko-KR" altLang="en-US" sz="1600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내부 구현 및 알고리즘을 통해 성능을 높이는 것 </a:t>
            </a:r>
            <a:endParaRPr lang="en-US" altLang="ko-KR" sz="1600"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US" altLang="ko-KR" sz="1600" b="1" i="1" strike="sngStrike" dirty="0">
                <a:solidFill>
                  <a:srgbClr val="EA7A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(ex.</a:t>
            </a:r>
            <a:r>
              <a:rPr lang="ko-KR" altLang="en-US" sz="1600" b="1" i="1" strike="sngStrike" dirty="0">
                <a:solidFill>
                  <a:srgbClr val="EA7A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분산 처리</a:t>
            </a:r>
            <a:r>
              <a:rPr lang="en-US" altLang="ko-KR" sz="1600" b="1" i="1" strike="sngStrike" dirty="0">
                <a:solidFill>
                  <a:srgbClr val="EA7A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, </a:t>
            </a:r>
            <a:r>
              <a:rPr lang="ko-KR" altLang="en-US" sz="1600" b="1" i="1" strike="sngStrike" dirty="0">
                <a:solidFill>
                  <a:srgbClr val="EA7A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메모리 기반 처리</a:t>
            </a:r>
            <a:r>
              <a:rPr lang="en-US" altLang="ko-KR" sz="1600" b="1" i="1" strike="sngStrike" dirty="0">
                <a:solidFill>
                  <a:srgbClr val="EA7A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, Queuing system)</a:t>
            </a:r>
          </a:p>
        </p:txBody>
      </p:sp>
      <p:sp>
        <p:nvSpPr>
          <p:cNvPr id="18" name="Google Shape;214;p9">
            <a:extLst>
              <a:ext uri="{FF2B5EF4-FFF2-40B4-BE49-F238E27FC236}">
                <a16:creationId xmlns:a16="http://schemas.microsoft.com/office/drawing/2014/main" id="{E81DF134-A525-4349-A3E3-8625B85BD698}"/>
              </a:ext>
            </a:extLst>
          </p:cNvPr>
          <p:cNvSpPr txBox="1"/>
          <p:nvPr/>
        </p:nvSpPr>
        <p:spPr>
          <a:xfrm>
            <a:off x="3099702" y="3064752"/>
            <a:ext cx="8906768" cy="100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“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내가 원하는 도메인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,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데이터에 푹 빠져 바탕으로 일을 하는 사람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”</a:t>
            </a:r>
          </a:p>
        </p:txBody>
      </p:sp>
      <p:sp>
        <p:nvSpPr>
          <p:cNvPr id="20" name="Google Shape;214;p9">
            <a:extLst>
              <a:ext uri="{FF2B5EF4-FFF2-40B4-BE49-F238E27FC236}">
                <a16:creationId xmlns:a16="http://schemas.microsoft.com/office/drawing/2014/main" id="{E33DDFB7-210A-4272-8E38-EAAEB0D7F274}"/>
              </a:ext>
            </a:extLst>
          </p:cNvPr>
          <p:cNvSpPr txBox="1"/>
          <p:nvPr/>
        </p:nvSpPr>
        <p:spPr>
          <a:xfrm>
            <a:off x="3099702" y="3815760"/>
            <a:ext cx="8906768" cy="100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ko-KR" altLang="en-US" sz="1600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데이터 속에 사용자의 니즈가 담겨있다고 생각하기 때문</a:t>
            </a:r>
            <a:endParaRPr lang="en-US" altLang="ko-KR" sz="1600"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US" altLang="ko-KR" sz="1600" i="1" strike="sngStrike" dirty="0">
                <a:solidFill>
                  <a:srgbClr val="EA7A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(</a:t>
            </a:r>
            <a:r>
              <a:rPr lang="ko-KR" altLang="en-US" sz="1600" i="1" strike="sngStrike" dirty="0">
                <a:solidFill>
                  <a:srgbClr val="EA7A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특히 미디어 소비</a:t>
            </a:r>
            <a:r>
              <a:rPr lang="en-US" altLang="ko-KR" sz="1600" i="1" strike="sngStrike" dirty="0">
                <a:solidFill>
                  <a:srgbClr val="EA7A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1600" i="1" strike="sngStrike" dirty="0">
                <a:solidFill>
                  <a:srgbClr val="EA7A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데이터</a:t>
            </a:r>
            <a:r>
              <a:rPr lang="en-US" altLang="ko-KR" sz="1600" i="1" strike="sngStrike" dirty="0">
                <a:solidFill>
                  <a:srgbClr val="EA7A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)</a:t>
            </a:r>
          </a:p>
        </p:txBody>
      </p:sp>
      <p:sp>
        <p:nvSpPr>
          <p:cNvPr id="23" name="Google Shape;214;p9">
            <a:extLst>
              <a:ext uri="{FF2B5EF4-FFF2-40B4-BE49-F238E27FC236}">
                <a16:creationId xmlns:a16="http://schemas.microsoft.com/office/drawing/2014/main" id="{AF2286F1-1373-47FD-A82F-046A7A9FFE82}"/>
              </a:ext>
            </a:extLst>
          </p:cNvPr>
          <p:cNvSpPr txBox="1"/>
          <p:nvPr/>
        </p:nvSpPr>
        <p:spPr>
          <a:xfrm>
            <a:off x="3099702" y="4821305"/>
            <a:ext cx="8906768" cy="100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-US" altLang="ko-KR" sz="2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So, </a:t>
            </a:r>
            <a:r>
              <a:rPr lang="ko-KR" altLang="en-US" sz="2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데이터 파이프라인과 분산 처리</a:t>
            </a:r>
            <a:endParaRPr lang="en-US" altLang="ko-KR" sz="2400" b="1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24" name="그림 23" descr="건물, 실외, 남자, 눈이(가) 표시된 사진&#10;&#10;자동 생성된 설명">
            <a:extLst>
              <a:ext uri="{FF2B5EF4-FFF2-40B4-BE49-F238E27FC236}">
                <a16:creationId xmlns:a16="http://schemas.microsoft.com/office/drawing/2014/main" id="{9B592786-EABE-4CD1-B2FE-5AF50E05FD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0" t="10298" r="3371" b="12923"/>
          <a:stretch/>
        </p:blipFill>
        <p:spPr>
          <a:xfrm rot="5400000">
            <a:off x="1208541" y="2179954"/>
            <a:ext cx="2286000" cy="2286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7719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제목 1">
            <a:extLst>
              <a:ext uri="{FF2B5EF4-FFF2-40B4-BE49-F238E27FC236}">
                <a16:creationId xmlns:a16="http://schemas.microsoft.com/office/drawing/2014/main" id="{5A52FC65-8784-4DEA-9563-73C1BEC3117E}"/>
              </a:ext>
            </a:extLst>
          </p:cNvPr>
          <p:cNvSpPr txBox="1">
            <a:spLocks/>
          </p:cNvSpPr>
          <p:nvPr/>
        </p:nvSpPr>
        <p:spPr>
          <a:xfrm>
            <a:off x="436880" y="184625"/>
            <a:ext cx="4154170" cy="6807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현황 및 기능 소개</a:t>
            </a:r>
            <a:endParaRPr lang="ko-KR" altLang="en-US" sz="18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7" name="Google Shape;225;p10">
            <a:extLst>
              <a:ext uri="{FF2B5EF4-FFF2-40B4-BE49-F238E27FC236}">
                <a16:creationId xmlns:a16="http://schemas.microsoft.com/office/drawing/2014/main" id="{C36B229F-297B-41BD-85BF-BABD939DAA09}"/>
              </a:ext>
            </a:extLst>
          </p:cNvPr>
          <p:cNvSpPr txBox="1"/>
          <p:nvPr/>
        </p:nvSpPr>
        <p:spPr>
          <a:xfrm>
            <a:off x="998019" y="865414"/>
            <a:ext cx="3892959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1800"/>
              <a:buFont typeface="Arial"/>
              <a:buNone/>
            </a:pPr>
            <a:r>
              <a:rPr lang="ko-KR" altLang="en-US" sz="2000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김찬영</a:t>
            </a:r>
            <a:endParaRPr sz="2000"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98" name="그래픽 97" descr="확인 표시">
            <a:extLst>
              <a:ext uri="{FF2B5EF4-FFF2-40B4-BE49-F238E27FC236}">
                <a16:creationId xmlns:a16="http://schemas.microsoft.com/office/drawing/2014/main" id="{D7B54B48-D2A6-48E5-8AF6-CD4537F5A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408" y="955058"/>
            <a:ext cx="388611" cy="388611"/>
          </a:xfrm>
          <a:prstGeom prst="rect">
            <a:avLst/>
          </a:prstGeom>
        </p:spPr>
      </p:pic>
      <p:sp>
        <p:nvSpPr>
          <p:cNvPr id="46" name="Google Shape;214;p9">
            <a:extLst>
              <a:ext uri="{FF2B5EF4-FFF2-40B4-BE49-F238E27FC236}">
                <a16:creationId xmlns:a16="http://schemas.microsoft.com/office/drawing/2014/main" id="{AA93D1AD-7ADD-4203-97F7-D9C386F67BD8}"/>
              </a:ext>
            </a:extLst>
          </p:cNvPr>
          <p:cNvSpPr txBox="1"/>
          <p:nvPr/>
        </p:nvSpPr>
        <p:spPr>
          <a:xfrm>
            <a:off x="1745290" y="4007609"/>
            <a:ext cx="8906768" cy="2423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70000"/>
              </a:lnSpc>
              <a:buClr>
                <a:schemeClr val="dk1"/>
              </a:buClr>
              <a:buSzPts val="1300"/>
            </a:pP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지난 시간동안 한 일</a:t>
            </a:r>
            <a:endParaRPr lang="en-US" altLang="ko-KR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L="285750" lvl="0" indent="-285750">
              <a:lnSpc>
                <a:spcPct val="170000"/>
              </a:lnSpc>
              <a:buClr>
                <a:schemeClr val="dk1"/>
              </a:buClr>
              <a:buSzPts val="1300"/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클러스터 환경 설계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(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시스템 서비스로써 카프카 및 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Jupyter Notebook 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설정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,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 기타 설치 및 세팅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)</a:t>
            </a:r>
          </a:p>
          <a:p>
            <a:pPr marL="285750" lvl="0" indent="-285750">
              <a:lnSpc>
                <a:spcPct val="170000"/>
              </a:lnSpc>
              <a:buClr>
                <a:schemeClr val="dk1"/>
              </a:buClr>
              <a:buSzPts val="1300"/>
              <a:buFont typeface="Wingdings" panose="05000000000000000000" pitchFamily="2" charset="2"/>
              <a:buChar char="§"/>
            </a:pP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API Raw Data 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분석을 바탕으로 데이터 처리 및 저장 프로세스 정의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, DB 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설계</a:t>
            </a:r>
            <a:endParaRPr lang="en-US" altLang="ko-KR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L="285750" lvl="0" indent="-285750">
              <a:lnSpc>
                <a:spcPct val="170000"/>
              </a:lnSpc>
              <a:buClr>
                <a:schemeClr val="dk1"/>
              </a:buClr>
              <a:buSzPts val="1300"/>
              <a:buFont typeface="Wingdings" panose="05000000000000000000" pitchFamily="2" charset="2"/>
              <a:buChar char="§"/>
            </a:pP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Twitter API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로 데이터 입력 받아 카프카 및 스파크로 간단 처리 및 저장 코드 실행</a:t>
            </a:r>
            <a:endParaRPr lang="en-US" altLang="ko-KR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L="285750" lvl="0" indent="-285750">
              <a:lnSpc>
                <a:spcPct val="170000"/>
              </a:lnSpc>
              <a:buClr>
                <a:schemeClr val="dk1"/>
              </a:buClr>
              <a:buSzPts val="1300"/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스파크 완벽 가이드 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5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장 스트리밍 파트까지 공부 완료</a:t>
            </a:r>
            <a:endParaRPr lang="en-US" altLang="ko-KR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123FAEA2-B12A-4278-9825-1B2F68AA2D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5" t="9898" r="9898" b="9865"/>
          <a:stretch/>
        </p:blipFill>
        <p:spPr>
          <a:xfrm>
            <a:off x="1519387" y="1996592"/>
            <a:ext cx="1176950" cy="1176950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DD5BEEBB-484A-446C-B846-07F11836A283}"/>
              </a:ext>
            </a:extLst>
          </p:cNvPr>
          <p:cNvSpPr/>
          <p:nvPr/>
        </p:nvSpPr>
        <p:spPr>
          <a:xfrm>
            <a:off x="3711298" y="1546203"/>
            <a:ext cx="1759504" cy="79926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3051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Kafka Producer</a:t>
            </a:r>
          </a:p>
          <a:p>
            <a:pPr algn="ctr"/>
            <a:r>
              <a:rPr lang="en-US" sz="1400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:Twitter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1E21AAA-1DD9-4564-B217-0A89B2E4BA5D}"/>
              </a:ext>
            </a:extLst>
          </p:cNvPr>
          <p:cNvGrpSpPr/>
          <p:nvPr/>
        </p:nvGrpSpPr>
        <p:grpSpPr>
          <a:xfrm>
            <a:off x="3711298" y="2689349"/>
            <a:ext cx="1759504" cy="1166906"/>
            <a:chOff x="5059680" y="2333533"/>
            <a:chExt cx="1501140" cy="1166906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C0FE6311-5311-4304-AB0E-E0BF677A7486}"/>
                </a:ext>
              </a:extLst>
            </p:cNvPr>
            <p:cNvSpPr/>
            <p:nvPr/>
          </p:nvSpPr>
          <p:spPr>
            <a:xfrm>
              <a:off x="5059680" y="2333533"/>
              <a:ext cx="1501140" cy="11669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3051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en-US" sz="1400" dirty="0">
                  <a:solidFill>
                    <a:srgbClr val="30519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Kafka Topics</a:t>
              </a: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8A689DC0-E72C-4660-A705-FB07DD409065}"/>
                </a:ext>
              </a:extLst>
            </p:cNvPr>
            <p:cNvSpPr/>
            <p:nvPr/>
          </p:nvSpPr>
          <p:spPr>
            <a:xfrm>
              <a:off x="5180564" y="2781068"/>
              <a:ext cx="1263100" cy="191398"/>
            </a:xfrm>
            <a:prstGeom prst="roundRect">
              <a:avLst/>
            </a:prstGeom>
            <a:solidFill>
              <a:srgbClr val="3051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tweets</a:t>
              </a: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DF888FC4-9844-4D37-B934-377223178D9E}"/>
                </a:ext>
              </a:extLst>
            </p:cNvPr>
            <p:cNvSpPr/>
            <p:nvPr/>
          </p:nvSpPr>
          <p:spPr>
            <a:xfrm>
              <a:off x="5180564" y="2997751"/>
              <a:ext cx="1263100" cy="191398"/>
            </a:xfrm>
            <a:prstGeom prst="roundRect">
              <a:avLst/>
            </a:prstGeom>
            <a:solidFill>
              <a:srgbClr val="3051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filtered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E4FA4C26-927E-47FC-A5AD-FF6F1DFF28C8}"/>
                </a:ext>
              </a:extLst>
            </p:cNvPr>
            <p:cNvSpPr/>
            <p:nvPr/>
          </p:nvSpPr>
          <p:spPr>
            <a:xfrm>
              <a:off x="5178700" y="3213375"/>
              <a:ext cx="1263100" cy="191398"/>
            </a:xfrm>
            <a:prstGeom prst="roundRect">
              <a:avLst/>
            </a:prstGeom>
            <a:solidFill>
              <a:srgbClr val="3051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detections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B8515E0-DE94-4BFD-8209-9A49C5A83E61}"/>
              </a:ext>
            </a:extLst>
          </p:cNvPr>
          <p:cNvGrpSpPr/>
          <p:nvPr/>
        </p:nvGrpSpPr>
        <p:grpSpPr>
          <a:xfrm>
            <a:off x="5999515" y="2689349"/>
            <a:ext cx="1875802" cy="1166906"/>
            <a:chOff x="7134055" y="1652472"/>
            <a:chExt cx="1875802" cy="1090496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41D8D1FB-7441-43A7-9AE8-82E5296C9488}"/>
                </a:ext>
              </a:extLst>
            </p:cNvPr>
            <p:cNvSpPr/>
            <p:nvPr/>
          </p:nvSpPr>
          <p:spPr>
            <a:xfrm>
              <a:off x="7134055" y="1652472"/>
              <a:ext cx="1875802" cy="109049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3051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en-US" sz="1400" dirty="0">
                  <a:solidFill>
                    <a:srgbClr val="30519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Stream Processor</a:t>
              </a: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56259D6A-50B6-4423-966E-95638B159BAF}"/>
                </a:ext>
              </a:extLst>
            </p:cNvPr>
            <p:cNvSpPr/>
            <p:nvPr/>
          </p:nvSpPr>
          <p:spPr>
            <a:xfrm>
              <a:off x="7333214" y="2097066"/>
              <a:ext cx="1423436" cy="555143"/>
            </a:xfrm>
            <a:prstGeom prst="roundRect">
              <a:avLst/>
            </a:prstGeom>
            <a:solidFill>
              <a:srgbClr val="3051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Kafka Consumer:</a:t>
              </a:r>
            </a:p>
            <a:p>
              <a:pPr algn="ctr"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SparkStreaming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CDDD63E-77D8-49A6-9DCC-79F97A4289B1}"/>
              </a:ext>
            </a:extLst>
          </p:cNvPr>
          <p:cNvGrpSpPr/>
          <p:nvPr/>
        </p:nvGrpSpPr>
        <p:grpSpPr>
          <a:xfrm>
            <a:off x="8337898" y="2689348"/>
            <a:ext cx="2227456" cy="1166905"/>
            <a:chOff x="9459720" y="1652471"/>
            <a:chExt cx="2227456" cy="1166905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F4848501-7836-4A2E-A362-143B4FFD32CF}"/>
                </a:ext>
              </a:extLst>
            </p:cNvPr>
            <p:cNvSpPr/>
            <p:nvPr/>
          </p:nvSpPr>
          <p:spPr>
            <a:xfrm>
              <a:off x="9459720" y="1652471"/>
              <a:ext cx="2227456" cy="116690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3051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en-US" sz="1400" dirty="0">
                  <a:solidFill>
                    <a:srgbClr val="30519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Cassandra Keyspaces</a:t>
              </a: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A834A3B3-C630-4148-98D1-9C1A7714D914}"/>
                </a:ext>
              </a:extLst>
            </p:cNvPr>
            <p:cNvSpPr/>
            <p:nvPr/>
          </p:nvSpPr>
          <p:spPr>
            <a:xfrm>
              <a:off x="9942860" y="2110073"/>
              <a:ext cx="1263100" cy="197562"/>
            </a:xfrm>
            <a:prstGeom prst="roundRect">
              <a:avLst/>
            </a:prstGeom>
            <a:solidFill>
              <a:srgbClr val="3051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raw_dataset</a:t>
              </a: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754EEB51-BFAE-42E1-B2CF-F90CFBE31433}"/>
                </a:ext>
              </a:extLst>
            </p:cNvPr>
            <p:cNvSpPr/>
            <p:nvPr/>
          </p:nvSpPr>
          <p:spPr>
            <a:xfrm>
              <a:off x="9942860" y="2329893"/>
              <a:ext cx="1263100" cy="197562"/>
            </a:xfrm>
            <a:prstGeom prst="roundRect">
              <a:avLst/>
            </a:prstGeom>
            <a:solidFill>
              <a:srgbClr val="3051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batch_views</a:t>
              </a:r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8508DA63-A5BE-4253-B508-649B43AE1C7C}"/>
                </a:ext>
              </a:extLst>
            </p:cNvPr>
            <p:cNvSpPr/>
            <p:nvPr/>
          </p:nvSpPr>
          <p:spPr>
            <a:xfrm>
              <a:off x="9942860" y="2549713"/>
              <a:ext cx="1263100" cy="197562"/>
            </a:xfrm>
            <a:prstGeom prst="roundRect">
              <a:avLst/>
            </a:prstGeom>
            <a:solidFill>
              <a:srgbClr val="3051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realtime_views</a:t>
              </a:r>
            </a:p>
          </p:txBody>
        </p:sp>
      </p:grp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8681B98B-1398-4CF4-B032-61CA6DC8D311}"/>
              </a:ext>
            </a:extLst>
          </p:cNvPr>
          <p:cNvCxnSpPr>
            <a:cxnSpLocks/>
            <a:stCxn id="48" idx="2"/>
            <a:endCxn id="53" idx="1"/>
          </p:cNvCxnSpPr>
          <p:nvPr/>
        </p:nvCxnSpPr>
        <p:spPr>
          <a:xfrm rot="5400000">
            <a:off x="3778461" y="2419994"/>
            <a:ext cx="887116" cy="738062"/>
          </a:xfrm>
          <a:prstGeom prst="bentConnector4">
            <a:avLst>
              <a:gd name="adj1" fmla="val 28500"/>
              <a:gd name="adj2" fmla="val 130973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01C38CA2-ADD1-4CBF-9CBA-575860E27637}"/>
              </a:ext>
            </a:extLst>
          </p:cNvPr>
          <p:cNvCxnSpPr>
            <a:cxnSpLocks/>
            <a:stCxn id="53" idx="3"/>
            <a:endCxn id="58" idx="1"/>
          </p:cNvCxnSpPr>
          <p:nvPr/>
        </p:nvCxnSpPr>
        <p:spPr>
          <a:xfrm>
            <a:off x="5333482" y="3232583"/>
            <a:ext cx="865192" cy="229533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B098594B-26FB-4966-9059-B497897A8312}"/>
              </a:ext>
            </a:extLst>
          </p:cNvPr>
          <p:cNvCxnSpPr>
            <a:cxnSpLocks/>
            <a:stCxn id="58" idx="3"/>
            <a:endCxn id="67" idx="1"/>
          </p:cNvCxnSpPr>
          <p:nvPr/>
        </p:nvCxnSpPr>
        <p:spPr>
          <a:xfrm>
            <a:off x="7622110" y="3462116"/>
            <a:ext cx="1198928" cy="22325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B60E0DF5-040D-4A30-863B-E6C98B8FBD55}"/>
              </a:ext>
            </a:extLst>
          </p:cNvPr>
          <p:cNvCxnSpPr>
            <a:stCxn id="47" idx="3"/>
            <a:endCxn id="48" idx="1"/>
          </p:cNvCxnSpPr>
          <p:nvPr/>
        </p:nvCxnSpPr>
        <p:spPr>
          <a:xfrm flipV="1">
            <a:off x="2696337" y="1945835"/>
            <a:ext cx="1014961" cy="639232"/>
          </a:xfrm>
          <a:prstGeom prst="bentConnector3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94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41">
            <a:extLst>
              <a:ext uri="{FF2B5EF4-FFF2-40B4-BE49-F238E27FC236}">
                <a16:creationId xmlns:a16="http://schemas.microsoft.com/office/drawing/2014/main" id="{7F3D36B2-B1D4-4885-B087-12D966540750}"/>
              </a:ext>
            </a:extLst>
          </p:cNvPr>
          <p:cNvGrpSpPr/>
          <p:nvPr/>
        </p:nvGrpSpPr>
        <p:grpSpPr>
          <a:xfrm>
            <a:off x="998019" y="5228670"/>
            <a:ext cx="2293492" cy="972000"/>
            <a:chOff x="1342404" y="1890612"/>
            <a:chExt cx="2509515" cy="1049822"/>
          </a:xfrm>
        </p:grpSpPr>
        <p:grpSp>
          <p:nvGrpSpPr>
            <p:cNvPr id="47" name="Group 642">
              <a:extLst>
                <a:ext uri="{FF2B5EF4-FFF2-40B4-BE49-F238E27FC236}">
                  <a16:creationId xmlns:a16="http://schemas.microsoft.com/office/drawing/2014/main" id="{C95C7A7B-B0FD-445C-A9E6-A493D7738438}"/>
                </a:ext>
              </a:extLst>
            </p:cNvPr>
            <p:cNvGrpSpPr/>
            <p:nvPr/>
          </p:nvGrpSpPr>
          <p:grpSpPr>
            <a:xfrm>
              <a:off x="1342404" y="1890612"/>
              <a:ext cx="2509515" cy="1049822"/>
              <a:chOff x="1822736" y="2564904"/>
              <a:chExt cx="3384376" cy="1415809"/>
            </a:xfrm>
          </p:grpSpPr>
          <p:sp>
            <p:nvSpPr>
              <p:cNvPr id="49" name="Rounded Rectangle 8">
                <a:extLst>
                  <a:ext uri="{FF2B5EF4-FFF2-40B4-BE49-F238E27FC236}">
                    <a16:creationId xmlns:a16="http://schemas.microsoft.com/office/drawing/2014/main" id="{8AC5AD9A-9865-4648-8BB7-90504F2A4AB4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3384376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0" name="Rounded Rectangle 9">
                <a:extLst>
                  <a:ext uri="{FF2B5EF4-FFF2-40B4-BE49-F238E27FC236}">
                    <a16:creationId xmlns:a16="http://schemas.microsoft.com/office/drawing/2014/main" id="{25600251-8D9C-4406-9888-ADFAEC7CEFEC}"/>
                  </a:ext>
                </a:extLst>
              </p:cNvPr>
              <p:cNvSpPr/>
              <p:nvPr/>
            </p:nvSpPr>
            <p:spPr>
              <a:xfrm flipH="1">
                <a:off x="1822737" y="2575648"/>
                <a:ext cx="1538088" cy="1405065"/>
              </a:xfrm>
              <a:custGeom>
                <a:avLst/>
                <a:gdLst/>
                <a:ahLst/>
                <a:cxnLst/>
                <a:rect l="l" t="t" r="r" b="b"/>
                <a:pathLst>
                  <a:path w="1572775" h="1405065">
                    <a:moveTo>
                      <a:pt x="1473249" y="0"/>
                    </a:moveTo>
                    <a:cubicBezTo>
                      <a:pt x="1531558" y="20642"/>
                      <a:pt x="1572775" y="76505"/>
                      <a:pt x="1572775" y="141994"/>
                    </a:cubicBezTo>
                    <a:lnTo>
                      <a:pt x="1572775" y="1252328"/>
                    </a:lnTo>
                    <a:cubicBezTo>
                      <a:pt x="1572775" y="1336682"/>
                      <a:pt x="1504392" y="1405065"/>
                      <a:pt x="1420038" y="1405065"/>
                    </a:cubicBezTo>
                    <a:lnTo>
                      <a:pt x="0" y="1405065"/>
                    </a:lnTo>
                    <a:cubicBezTo>
                      <a:pt x="768941" y="1317621"/>
                      <a:pt x="1379064" y="735374"/>
                      <a:pt x="147324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80000"/>
                      <a:lumOff val="20000"/>
                    </a:schemeClr>
                  </a:gs>
                  <a:gs pos="94000">
                    <a:schemeClr val="accent4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48" name="Rectangle 643">
              <a:extLst>
                <a:ext uri="{FF2B5EF4-FFF2-40B4-BE49-F238E27FC236}">
                  <a16:creationId xmlns:a16="http://schemas.microsoft.com/office/drawing/2014/main" id="{A5EE7DCF-91BD-4B89-BC70-451B3C971C6A}"/>
                </a:ext>
              </a:extLst>
            </p:cNvPr>
            <p:cNvSpPr/>
            <p:nvPr/>
          </p:nvSpPr>
          <p:spPr>
            <a:xfrm>
              <a:off x="2703377" y="2035576"/>
              <a:ext cx="1029833" cy="759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8" name="TextBox 646">
            <a:extLst>
              <a:ext uri="{FF2B5EF4-FFF2-40B4-BE49-F238E27FC236}">
                <a16:creationId xmlns:a16="http://schemas.microsoft.com/office/drawing/2014/main" id="{3AA6F6B9-188C-42ED-A179-DDF01622D1A6}"/>
              </a:ext>
            </a:extLst>
          </p:cNvPr>
          <p:cNvSpPr txBox="1"/>
          <p:nvPr/>
        </p:nvSpPr>
        <p:spPr>
          <a:xfrm>
            <a:off x="1106986" y="5803781"/>
            <a:ext cx="922561" cy="223138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5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Test</a:t>
            </a:r>
            <a:endParaRPr lang="ko-KR" altLang="en-US" sz="85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9" name="TextBox 647">
            <a:extLst>
              <a:ext uri="{FF2B5EF4-FFF2-40B4-BE49-F238E27FC236}">
                <a16:creationId xmlns:a16="http://schemas.microsoft.com/office/drawing/2014/main" id="{739988D5-0916-433C-875D-31B9BC8AE282}"/>
              </a:ext>
            </a:extLst>
          </p:cNvPr>
          <p:cNvSpPr txBox="1"/>
          <p:nvPr/>
        </p:nvSpPr>
        <p:spPr>
          <a:xfrm>
            <a:off x="2337188" y="5514615"/>
            <a:ext cx="782515" cy="35394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7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8 </a:t>
            </a:r>
            <a:r>
              <a:rPr lang="ko-KR" altLang="en-US" sz="17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주</a:t>
            </a:r>
          </a:p>
        </p:txBody>
      </p:sp>
      <p:grpSp>
        <p:nvGrpSpPr>
          <p:cNvPr id="11" name="Group 657">
            <a:extLst>
              <a:ext uri="{FF2B5EF4-FFF2-40B4-BE49-F238E27FC236}">
                <a16:creationId xmlns:a16="http://schemas.microsoft.com/office/drawing/2014/main" id="{07519E42-069D-4732-9C16-2D630E8A5E33}"/>
              </a:ext>
            </a:extLst>
          </p:cNvPr>
          <p:cNvGrpSpPr/>
          <p:nvPr/>
        </p:nvGrpSpPr>
        <p:grpSpPr>
          <a:xfrm>
            <a:off x="998019" y="2828292"/>
            <a:ext cx="2293492" cy="972000"/>
            <a:chOff x="1342404" y="1890612"/>
            <a:chExt cx="2509515" cy="1049822"/>
          </a:xfrm>
        </p:grpSpPr>
        <p:grpSp>
          <p:nvGrpSpPr>
            <p:cNvPr id="43" name="Group 658">
              <a:extLst>
                <a:ext uri="{FF2B5EF4-FFF2-40B4-BE49-F238E27FC236}">
                  <a16:creationId xmlns:a16="http://schemas.microsoft.com/office/drawing/2014/main" id="{E10B1798-98C6-44AA-BCE1-DCA500B85BB6}"/>
                </a:ext>
              </a:extLst>
            </p:cNvPr>
            <p:cNvGrpSpPr/>
            <p:nvPr/>
          </p:nvGrpSpPr>
          <p:grpSpPr>
            <a:xfrm>
              <a:off x="1342404" y="1890612"/>
              <a:ext cx="2509515" cy="1049822"/>
              <a:chOff x="1822736" y="2564904"/>
              <a:chExt cx="3384376" cy="1415809"/>
            </a:xfrm>
          </p:grpSpPr>
          <p:sp>
            <p:nvSpPr>
              <p:cNvPr id="45" name="Rounded Rectangle 17">
                <a:extLst>
                  <a:ext uri="{FF2B5EF4-FFF2-40B4-BE49-F238E27FC236}">
                    <a16:creationId xmlns:a16="http://schemas.microsoft.com/office/drawing/2014/main" id="{6B7CBC77-59C4-455C-A5E4-BD7A65401DF5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3384376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6" name="Rounded Rectangle 9">
                <a:extLst>
                  <a:ext uri="{FF2B5EF4-FFF2-40B4-BE49-F238E27FC236}">
                    <a16:creationId xmlns:a16="http://schemas.microsoft.com/office/drawing/2014/main" id="{2C038B4D-C8B9-4AB1-AF7E-23B967620F37}"/>
                  </a:ext>
                </a:extLst>
              </p:cNvPr>
              <p:cNvSpPr/>
              <p:nvPr/>
            </p:nvSpPr>
            <p:spPr>
              <a:xfrm flipH="1">
                <a:off x="1822737" y="2575648"/>
                <a:ext cx="1538088" cy="1405065"/>
              </a:xfrm>
              <a:custGeom>
                <a:avLst/>
                <a:gdLst/>
                <a:ahLst/>
                <a:cxnLst/>
                <a:rect l="l" t="t" r="r" b="b"/>
                <a:pathLst>
                  <a:path w="1572775" h="1405065">
                    <a:moveTo>
                      <a:pt x="1473249" y="0"/>
                    </a:moveTo>
                    <a:cubicBezTo>
                      <a:pt x="1531558" y="20642"/>
                      <a:pt x="1572775" y="76505"/>
                      <a:pt x="1572775" y="141994"/>
                    </a:cubicBezTo>
                    <a:lnTo>
                      <a:pt x="1572775" y="1252328"/>
                    </a:lnTo>
                    <a:cubicBezTo>
                      <a:pt x="1572775" y="1336682"/>
                      <a:pt x="1504392" y="1405065"/>
                      <a:pt x="1420038" y="1405065"/>
                    </a:cubicBezTo>
                    <a:lnTo>
                      <a:pt x="0" y="1405065"/>
                    </a:lnTo>
                    <a:cubicBezTo>
                      <a:pt x="768941" y="1317621"/>
                      <a:pt x="1379064" y="735374"/>
                      <a:pt x="147324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95000"/>
                      <a:lumOff val="5000"/>
                    </a:schemeClr>
                  </a:gs>
                  <a:gs pos="94000">
                    <a:schemeClr val="accent2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44" name="Rectangle 659">
              <a:extLst>
                <a:ext uri="{FF2B5EF4-FFF2-40B4-BE49-F238E27FC236}">
                  <a16:creationId xmlns:a16="http://schemas.microsoft.com/office/drawing/2014/main" id="{5BD9231A-B394-453F-9F36-280422B39D7A}"/>
                </a:ext>
              </a:extLst>
            </p:cNvPr>
            <p:cNvSpPr/>
            <p:nvPr/>
          </p:nvSpPr>
          <p:spPr>
            <a:xfrm>
              <a:off x="2703377" y="2035576"/>
              <a:ext cx="1029833" cy="759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2" name="TextBox 662">
            <a:extLst>
              <a:ext uri="{FF2B5EF4-FFF2-40B4-BE49-F238E27FC236}">
                <a16:creationId xmlns:a16="http://schemas.microsoft.com/office/drawing/2014/main" id="{871E1B23-BC5A-4533-862A-6D2787202459}"/>
              </a:ext>
            </a:extLst>
          </p:cNvPr>
          <p:cNvSpPr txBox="1"/>
          <p:nvPr/>
        </p:nvSpPr>
        <p:spPr>
          <a:xfrm>
            <a:off x="1106986" y="3383411"/>
            <a:ext cx="922561" cy="223138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5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Development</a:t>
            </a:r>
            <a:endParaRPr lang="ko-KR" altLang="en-US" sz="85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13" name="TextBox 663">
            <a:extLst>
              <a:ext uri="{FF2B5EF4-FFF2-40B4-BE49-F238E27FC236}">
                <a16:creationId xmlns:a16="http://schemas.microsoft.com/office/drawing/2014/main" id="{263BE865-94E4-4567-8A98-1B62257ECB4B}"/>
              </a:ext>
            </a:extLst>
          </p:cNvPr>
          <p:cNvSpPr txBox="1"/>
          <p:nvPr/>
        </p:nvSpPr>
        <p:spPr>
          <a:xfrm>
            <a:off x="2337187" y="3114237"/>
            <a:ext cx="782515" cy="35394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700" b="1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6 </a:t>
            </a:r>
            <a:r>
              <a:rPr lang="ko-KR" altLang="en-US" sz="1700" b="1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주</a:t>
            </a:r>
          </a:p>
        </p:txBody>
      </p:sp>
      <p:grpSp>
        <p:nvGrpSpPr>
          <p:cNvPr id="15" name="Group 649">
            <a:extLst>
              <a:ext uri="{FF2B5EF4-FFF2-40B4-BE49-F238E27FC236}">
                <a16:creationId xmlns:a16="http://schemas.microsoft.com/office/drawing/2014/main" id="{A1B903C1-4D9C-4B7D-A274-57101FD289A1}"/>
              </a:ext>
            </a:extLst>
          </p:cNvPr>
          <p:cNvGrpSpPr/>
          <p:nvPr/>
        </p:nvGrpSpPr>
        <p:grpSpPr>
          <a:xfrm>
            <a:off x="998019" y="4028481"/>
            <a:ext cx="2293492" cy="972000"/>
            <a:chOff x="1342404" y="1890612"/>
            <a:chExt cx="2509515" cy="1049822"/>
          </a:xfrm>
        </p:grpSpPr>
        <p:grpSp>
          <p:nvGrpSpPr>
            <p:cNvPr id="39" name="Group 650">
              <a:extLst>
                <a:ext uri="{FF2B5EF4-FFF2-40B4-BE49-F238E27FC236}">
                  <a16:creationId xmlns:a16="http://schemas.microsoft.com/office/drawing/2014/main" id="{5233CB7A-6ACD-41E7-9853-6C968FFADB2C}"/>
                </a:ext>
              </a:extLst>
            </p:cNvPr>
            <p:cNvGrpSpPr/>
            <p:nvPr/>
          </p:nvGrpSpPr>
          <p:grpSpPr>
            <a:xfrm>
              <a:off x="1342404" y="1890612"/>
              <a:ext cx="2509515" cy="1049822"/>
              <a:chOff x="1822736" y="2564904"/>
              <a:chExt cx="3384376" cy="1415809"/>
            </a:xfrm>
          </p:grpSpPr>
          <p:sp>
            <p:nvSpPr>
              <p:cNvPr id="41" name="Rounded Rectangle 25">
                <a:extLst>
                  <a:ext uri="{FF2B5EF4-FFF2-40B4-BE49-F238E27FC236}">
                    <a16:creationId xmlns:a16="http://schemas.microsoft.com/office/drawing/2014/main" id="{D0786C22-3542-4BBA-8957-18177C4CA1F8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3384376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2" name="Rounded Rectangle 9">
                <a:extLst>
                  <a:ext uri="{FF2B5EF4-FFF2-40B4-BE49-F238E27FC236}">
                    <a16:creationId xmlns:a16="http://schemas.microsoft.com/office/drawing/2014/main" id="{28D1CEC3-B94B-4C46-BB06-FD6DF55DB711}"/>
                  </a:ext>
                </a:extLst>
              </p:cNvPr>
              <p:cNvSpPr/>
              <p:nvPr/>
            </p:nvSpPr>
            <p:spPr>
              <a:xfrm flipH="1">
                <a:off x="1822737" y="2575648"/>
                <a:ext cx="1538088" cy="1405065"/>
              </a:xfrm>
              <a:custGeom>
                <a:avLst/>
                <a:gdLst/>
                <a:ahLst/>
                <a:cxnLst/>
                <a:rect l="l" t="t" r="r" b="b"/>
                <a:pathLst>
                  <a:path w="1572775" h="1405065">
                    <a:moveTo>
                      <a:pt x="1473249" y="0"/>
                    </a:moveTo>
                    <a:cubicBezTo>
                      <a:pt x="1531558" y="20642"/>
                      <a:pt x="1572775" y="76505"/>
                      <a:pt x="1572775" y="141994"/>
                    </a:cubicBezTo>
                    <a:lnTo>
                      <a:pt x="1572775" y="1252328"/>
                    </a:lnTo>
                    <a:cubicBezTo>
                      <a:pt x="1572775" y="1336682"/>
                      <a:pt x="1504392" y="1405065"/>
                      <a:pt x="1420038" y="1405065"/>
                    </a:cubicBezTo>
                    <a:lnTo>
                      <a:pt x="0" y="1405065"/>
                    </a:lnTo>
                    <a:cubicBezTo>
                      <a:pt x="768941" y="1317621"/>
                      <a:pt x="1379064" y="735374"/>
                      <a:pt x="147324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95000"/>
                      <a:lumOff val="5000"/>
                    </a:schemeClr>
                  </a:gs>
                  <a:gs pos="94000">
                    <a:schemeClr val="accent3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40" name="Rectangle 651">
              <a:extLst>
                <a:ext uri="{FF2B5EF4-FFF2-40B4-BE49-F238E27FC236}">
                  <a16:creationId xmlns:a16="http://schemas.microsoft.com/office/drawing/2014/main" id="{021309DD-167A-4EB0-A5BD-8BED5F6B037D}"/>
                </a:ext>
              </a:extLst>
            </p:cNvPr>
            <p:cNvSpPr/>
            <p:nvPr/>
          </p:nvSpPr>
          <p:spPr>
            <a:xfrm>
              <a:off x="2703377" y="2035576"/>
              <a:ext cx="1029833" cy="759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6" name="TextBox 654">
            <a:extLst>
              <a:ext uri="{FF2B5EF4-FFF2-40B4-BE49-F238E27FC236}">
                <a16:creationId xmlns:a16="http://schemas.microsoft.com/office/drawing/2014/main" id="{15BD961A-C5FD-443F-9A27-54FC69E7D7F3}"/>
              </a:ext>
            </a:extLst>
          </p:cNvPr>
          <p:cNvSpPr txBox="1"/>
          <p:nvPr/>
        </p:nvSpPr>
        <p:spPr>
          <a:xfrm flipH="1">
            <a:off x="2337187" y="4314426"/>
            <a:ext cx="782515" cy="35394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700" b="1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7 </a:t>
            </a:r>
            <a:r>
              <a:rPr lang="ko-KR" altLang="en-US" sz="1700" b="1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주</a:t>
            </a:r>
          </a:p>
        </p:txBody>
      </p:sp>
      <p:sp>
        <p:nvSpPr>
          <p:cNvPr id="17" name="TextBox 655">
            <a:extLst>
              <a:ext uri="{FF2B5EF4-FFF2-40B4-BE49-F238E27FC236}">
                <a16:creationId xmlns:a16="http://schemas.microsoft.com/office/drawing/2014/main" id="{4E4D4421-3033-4ED2-9297-646E490124C5}"/>
              </a:ext>
            </a:extLst>
          </p:cNvPr>
          <p:cNvSpPr txBox="1"/>
          <p:nvPr/>
        </p:nvSpPr>
        <p:spPr>
          <a:xfrm flipH="1">
            <a:off x="1106986" y="4583105"/>
            <a:ext cx="922561" cy="223138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5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Combine</a:t>
            </a:r>
            <a:endParaRPr lang="ko-KR" altLang="en-US" sz="85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grpSp>
        <p:nvGrpSpPr>
          <p:cNvPr id="19" name="Group 665">
            <a:extLst>
              <a:ext uri="{FF2B5EF4-FFF2-40B4-BE49-F238E27FC236}">
                <a16:creationId xmlns:a16="http://schemas.microsoft.com/office/drawing/2014/main" id="{DFA877CD-1514-4C76-B982-0E17375D557E}"/>
              </a:ext>
            </a:extLst>
          </p:cNvPr>
          <p:cNvGrpSpPr/>
          <p:nvPr/>
        </p:nvGrpSpPr>
        <p:grpSpPr>
          <a:xfrm>
            <a:off x="998019" y="1628103"/>
            <a:ext cx="2293492" cy="972000"/>
            <a:chOff x="1342404" y="1890612"/>
            <a:chExt cx="2509515" cy="1049822"/>
          </a:xfrm>
        </p:grpSpPr>
        <p:grpSp>
          <p:nvGrpSpPr>
            <p:cNvPr id="35" name="Group 666">
              <a:extLst>
                <a:ext uri="{FF2B5EF4-FFF2-40B4-BE49-F238E27FC236}">
                  <a16:creationId xmlns:a16="http://schemas.microsoft.com/office/drawing/2014/main" id="{7B337CF4-43BD-46F0-9891-79D31CFC7986}"/>
                </a:ext>
              </a:extLst>
            </p:cNvPr>
            <p:cNvGrpSpPr/>
            <p:nvPr/>
          </p:nvGrpSpPr>
          <p:grpSpPr>
            <a:xfrm>
              <a:off x="1342404" y="1890612"/>
              <a:ext cx="2509515" cy="1049822"/>
              <a:chOff x="1822736" y="2564904"/>
              <a:chExt cx="3384376" cy="1415809"/>
            </a:xfrm>
          </p:grpSpPr>
          <p:sp>
            <p:nvSpPr>
              <p:cNvPr id="37" name="Rounded Rectangle 31">
                <a:extLst>
                  <a:ext uri="{FF2B5EF4-FFF2-40B4-BE49-F238E27FC236}">
                    <a16:creationId xmlns:a16="http://schemas.microsoft.com/office/drawing/2014/main" id="{47AC77C8-B842-481C-B232-5FA97A2CE818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3384376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8" name="Rounded Rectangle 9">
                <a:extLst>
                  <a:ext uri="{FF2B5EF4-FFF2-40B4-BE49-F238E27FC236}">
                    <a16:creationId xmlns:a16="http://schemas.microsoft.com/office/drawing/2014/main" id="{DE2B8B53-C189-4F0F-8F64-D334B2DE7437}"/>
                  </a:ext>
                </a:extLst>
              </p:cNvPr>
              <p:cNvSpPr/>
              <p:nvPr/>
            </p:nvSpPr>
            <p:spPr>
              <a:xfrm flipH="1">
                <a:off x="1822737" y="2575648"/>
                <a:ext cx="1538088" cy="1405065"/>
              </a:xfrm>
              <a:custGeom>
                <a:avLst/>
                <a:gdLst/>
                <a:ahLst/>
                <a:cxnLst/>
                <a:rect l="l" t="t" r="r" b="b"/>
                <a:pathLst>
                  <a:path w="1572775" h="1405065">
                    <a:moveTo>
                      <a:pt x="1473249" y="0"/>
                    </a:moveTo>
                    <a:cubicBezTo>
                      <a:pt x="1531558" y="20642"/>
                      <a:pt x="1572775" y="76505"/>
                      <a:pt x="1572775" y="141994"/>
                    </a:cubicBezTo>
                    <a:lnTo>
                      <a:pt x="1572775" y="1252328"/>
                    </a:lnTo>
                    <a:cubicBezTo>
                      <a:pt x="1572775" y="1336682"/>
                      <a:pt x="1504392" y="1405065"/>
                      <a:pt x="1420038" y="1405065"/>
                    </a:cubicBezTo>
                    <a:lnTo>
                      <a:pt x="0" y="1405065"/>
                    </a:lnTo>
                    <a:cubicBezTo>
                      <a:pt x="768941" y="1317621"/>
                      <a:pt x="1379064" y="735374"/>
                      <a:pt x="147324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94000">
                    <a:schemeClr val="accent1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36" name="Rectangle 667">
              <a:extLst>
                <a:ext uri="{FF2B5EF4-FFF2-40B4-BE49-F238E27FC236}">
                  <a16:creationId xmlns:a16="http://schemas.microsoft.com/office/drawing/2014/main" id="{AD5FDE22-818A-4EC2-BF37-670D428C0CBE}"/>
                </a:ext>
              </a:extLst>
            </p:cNvPr>
            <p:cNvSpPr/>
            <p:nvPr/>
          </p:nvSpPr>
          <p:spPr>
            <a:xfrm>
              <a:off x="2703377" y="2035576"/>
              <a:ext cx="1029833" cy="759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0" name="TextBox 670">
            <a:extLst>
              <a:ext uri="{FF2B5EF4-FFF2-40B4-BE49-F238E27FC236}">
                <a16:creationId xmlns:a16="http://schemas.microsoft.com/office/drawing/2014/main" id="{C3B86F3E-58EF-4D29-A595-D45E11D0BD5C}"/>
              </a:ext>
            </a:extLst>
          </p:cNvPr>
          <p:cNvSpPr txBox="1"/>
          <p:nvPr/>
        </p:nvSpPr>
        <p:spPr>
          <a:xfrm flipH="1">
            <a:off x="2337187" y="1914048"/>
            <a:ext cx="782515" cy="35394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700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5 </a:t>
            </a:r>
            <a:r>
              <a:rPr lang="ko-KR" altLang="en-US" sz="1700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주</a:t>
            </a:r>
          </a:p>
        </p:txBody>
      </p:sp>
      <p:sp>
        <p:nvSpPr>
          <p:cNvPr id="21" name="TextBox 671">
            <a:extLst>
              <a:ext uri="{FF2B5EF4-FFF2-40B4-BE49-F238E27FC236}">
                <a16:creationId xmlns:a16="http://schemas.microsoft.com/office/drawing/2014/main" id="{33BB628E-5F0A-409F-B612-D665BA832BC2}"/>
              </a:ext>
            </a:extLst>
          </p:cNvPr>
          <p:cNvSpPr txBox="1"/>
          <p:nvPr/>
        </p:nvSpPr>
        <p:spPr>
          <a:xfrm flipH="1">
            <a:off x="1106986" y="2225043"/>
            <a:ext cx="922561" cy="223138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5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Development</a:t>
            </a:r>
            <a:endParaRPr lang="ko-KR" altLang="en-US" sz="85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34" name="TextBox 676">
            <a:extLst>
              <a:ext uri="{FF2B5EF4-FFF2-40B4-BE49-F238E27FC236}">
                <a16:creationId xmlns:a16="http://schemas.microsoft.com/office/drawing/2014/main" id="{04AA4DBB-AF17-4525-A1F2-902173A64405}"/>
              </a:ext>
            </a:extLst>
          </p:cNvPr>
          <p:cNvSpPr txBox="1"/>
          <p:nvPr/>
        </p:nvSpPr>
        <p:spPr>
          <a:xfrm>
            <a:off x="4395093" y="1657983"/>
            <a:ext cx="7651133" cy="912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Data Ingestion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관련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Cassandra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설치 및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Raw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데이터 처리 후 저장</a:t>
            </a: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Socket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형태가 아닌 사용자가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5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초에 한번씩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request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를 보낸다고 가정 후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query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처리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API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서버 구현</a:t>
            </a: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(filtering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은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Query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내 조건으로 구현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32" name="TextBox 679">
            <a:extLst>
              <a:ext uri="{FF2B5EF4-FFF2-40B4-BE49-F238E27FC236}">
                <a16:creationId xmlns:a16="http://schemas.microsoft.com/office/drawing/2014/main" id="{976A9083-992F-4CB3-ACB6-291D8E85E768}"/>
              </a:ext>
            </a:extLst>
          </p:cNvPr>
          <p:cNvSpPr txBox="1"/>
          <p:nvPr/>
        </p:nvSpPr>
        <p:spPr>
          <a:xfrm>
            <a:off x="4395092" y="2950949"/>
            <a:ext cx="6150325" cy="632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Spark batch layer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부분 코드 작성해서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Cassandra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에 저장하기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Filtering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관련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Socket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형태로 사용자에게 데이터 제공하는 방안 연구 및 구현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30" name="TextBox 682">
            <a:extLst>
              <a:ext uri="{FF2B5EF4-FFF2-40B4-BE49-F238E27FC236}">
                <a16:creationId xmlns:a16="http://schemas.microsoft.com/office/drawing/2014/main" id="{DFB0736A-8E59-491F-969B-8A4B2FC13834}"/>
              </a:ext>
            </a:extLst>
          </p:cNvPr>
          <p:cNvSpPr txBox="1"/>
          <p:nvPr/>
        </p:nvSpPr>
        <p:spPr>
          <a:xfrm>
            <a:off x="4395091" y="4112149"/>
            <a:ext cx="6975273" cy="912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카프카 모니터링 툴 및 스파크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UI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를 활용한 부하 분석 후 문제 해결 방안 탐구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데이터 파이프라인과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API Gateway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연결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1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한 가지 주제가 아닌 여러 주제에 대한 트윗 데이터를 소화할 수 있는 카프카 및 스파크 최적화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28" name="TextBox 685">
            <a:extLst>
              <a:ext uri="{FF2B5EF4-FFF2-40B4-BE49-F238E27FC236}">
                <a16:creationId xmlns:a16="http://schemas.microsoft.com/office/drawing/2014/main" id="{2AA94989-552D-4F25-8D39-33424EF103A7}"/>
              </a:ext>
            </a:extLst>
          </p:cNvPr>
          <p:cNvSpPr txBox="1"/>
          <p:nvPr/>
        </p:nvSpPr>
        <p:spPr>
          <a:xfrm>
            <a:off x="4395092" y="5266426"/>
            <a:ext cx="4924609" cy="912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Test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&amp; Refactoring</a:t>
            </a: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Test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&amp; Refactoring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Test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&amp; Refactoring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42" y="1840746"/>
            <a:ext cx="468000" cy="4680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38" y="3035316"/>
            <a:ext cx="468000" cy="46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263" y="5385169"/>
            <a:ext cx="730538" cy="46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58" y="4187884"/>
            <a:ext cx="468000" cy="4680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32" y="4184979"/>
            <a:ext cx="468000" cy="468000"/>
          </a:xfrm>
          <a:prstGeom prst="rect">
            <a:avLst/>
          </a:prstGeom>
        </p:spPr>
      </p:pic>
      <p:sp>
        <p:nvSpPr>
          <p:cNvPr id="54" name="제목 1">
            <a:extLst>
              <a:ext uri="{FF2B5EF4-FFF2-40B4-BE49-F238E27FC236}">
                <a16:creationId xmlns:a16="http://schemas.microsoft.com/office/drawing/2014/main" id="{ABD2ECCD-EEED-4E84-8E8F-45A495301E32}"/>
              </a:ext>
            </a:extLst>
          </p:cNvPr>
          <p:cNvSpPr txBox="1">
            <a:spLocks/>
          </p:cNvSpPr>
          <p:nvPr/>
        </p:nvSpPr>
        <p:spPr>
          <a:xfrm>
            <a:off x="436880" y="184625"/>
            <a:ext cx="4154170" cy="6807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 별 계획</a:t>
            </a:r>
            <a:endParaRPr lang="ko-KR" altLang="en-US" sz="18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Google Shape;225;p10">
            <a:extLst>
              <a:ext uri="{FF2B5EF4-FFF2-40B4-BE49-F238E27FC236}">
                <a16:creationId xmlns:a16="http://schemas.microsoft.com/office/drawing/2014/main" id="{FF913075-C760-4463-9D7F-6F78504F69AD}"/>
              </a:ext>
            </a:extLst>
          </p:cNvPr>
          <p:cNvSpPr txBox="1"/>
          <p:nvPr/>
        </p:nvSpPr>
        <p:spPr>
          <a:xfrm>
            <a:off x="998019" y="865414"/>
            <a:ext cx="3892959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1800"/>
              <a:buFont typeface="Arial"/>
              <a:buNone/>
            </a:pPr>
            <a:r>
              <a:rPr lang="ko-KR" altLang="en-US" sz="2000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김찬영</a:t>
            </a:r>
            <a:endParaRPr sz="2000"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56" name="그래픽 55" descr="확인 표시">
            <a:extLst>
              <a:ext uri="{FF2B5EF4-FFF2-40B4-BE49-F238E27FC236}">
                <a16:creationId xmlns:a16="http://schemas.microsoft.com/office/drawing/2014/main" id="{E00B157E-4C9B-4261-B8A9-92E47401A5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408" y="955058"/>
            <a:ext cx="388611" cy="388611"/>
          </a:xfrm>
          <a:prstGeom prst="rect">
            <a:avLst/>
          </a:prstGeom>
        </p:spPr>
      </p:pic>
      <p:pic>
        <p:nvPicPr>
          <p:cNvPr id="57" name="그래픽 56" descr="확인 표시">
            <a:extLst>
              <a:ext uri="{FF2B5EF4-FFF2-40B4-BE49-F238E27FC236}">
                <a16:creationId xmlns:a16="http://schemas.microsoft.com/office/drawing/2014/main" id="{301C2625-E001-49C7-A1FA-2C80978BDB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14300" y="1585541"/>
            <a:ext cx="256100" cy="256100"/>
          </a:xfrm>
          <a:prstGeom prst="rect">
            <a:avLst/>
          </a:prstGeom>
        </p:spPr>
      </p:pic>
      <p:pic>
        <p:nvPicPr>
          <p:cNvPr id="58" name="그래픽 57" descr="확인 표시">
            <a:extLst>
              <a:ext uri="{FF2B5EF4-FFF2-40B4-BE49-F238E27FC236}">
                <a16:creationId xmlns:a16="http://schemas.microsoft.com/office/drawing/2014/main" id="{B50A2F2C-BF4D-4465-B85F-BA16031D23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14300" y="2821726"/>
            <a:ext cx="256100" cy="256100"/>
          </a:xfrm>
          <a:prstGeom prst="rect">
            <a:avLst/>
          </a:prstGeom>
        </p:spPr>
      </p:pic>
      <p:pic>
        <p:nvPicPr>
          <p:cNvPr id="59" name="그래픽 58" descr="확인 표시">
            <a:extLst>
              <a:ext uri="{FF2B5EF4-FFF2-40B4-BE49-F238E27FC236}">
                <a16:creationId xmlns:a16="http://schemas.microsoft.com/office/drawing/2014/main" id="{815775F9-7E25-4A74-8B29-B89ED02BAE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14300" y="3989070"/>
            <a:ext cx="256100" cy="256100"/>
          </a:xfrm>
          <a:prstGeom prst="rect">
            <a:avLst/>
          </a:prstGeom>
        </p:spPr>
      </p:pic>
      <p:pic>
        <p:nvPicPr>
          <p:cNvPr id="60" name="그래픽 59" descr="확인 표시">
            <a:extLst>
              <a:ext uri="{FF2B5EF4-FFF2-40B4-BE49-F238E27FC236}">
                <a16:creationId xmlns:a16="http://schemas.microsoft.com/office/drawing/2014/main" id="{47710FAD-2397-413F-99A0-055D0ADC2E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14300" y="5129069"/>
            <a:ext cx="256100" cy="2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66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제목 1"/>
          <p:cNvSpPr txBox="1"/>
          <p:nvPr/>
        </p:nvSpPr>
        <p:spPr>
          <a:xfrm>
            <a:off x="482599" y="184624"/>
            <a:ext cx="4062732" cy="593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400" b="1">
                <a:solidFill>
                  <a:srgbClr val="66665C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개인의 욕심</a:t>
            </a:r>
          </a:p>
        </p:txBody>
      </p:sp>
      <p:sp>
        <p:nvSpPr>
          <p:cNvPr id="413" name="Google Shape;225;p10"/>
          <p:cNvSpPr txBox="1"/>
          <p:nvPr/>
        </p:nvSpPr>
        <p:spPr>
          <a:xfrm>
            <a:off x="1043744" y="865414"/>
            <a:ext cx="3801509" cy="509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50000"/>
              </a:lnSpc>
              <a:defRPr sz="2000" b="1">
                <a:solidFill>
                  <a:srgbClr val="EA7A44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문예은</a:t>
            </a:r>
          </a:p>
        </p:txBody>
      </p:sp>
      <p:pic>
        <p:nvPicPr>
          <p:cNvPr id="414" name="그래픽 10" descr="그래픽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08" y="955057"/>
            <a:ext cx="388611" cy="388612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Google Shape;260;g6d841a9bcc_0_19"/>
          <p:cNvSpPr txBox="1"/>
          <p:nvPr/>
        </p:nvSpPr>
        <p:spPr>
          <a:xfrm>
            <a:off x="4225502" y="1597708"/>
            <a:ext cx="7393341" cy="3455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/>
          <a:p>
            <a:pPr>
              <a:lnSpc>
                <a:spcPct val="200000"/>
              </a:lnSpc>
              <a:defRPr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수집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가공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+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트래픽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</a:p>
          <a:p>
            <a:pPr>
              <a:lnSpc>
                <a:spcPct val="200000"/>
              </a:lnSpc>
              <a:defRPr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Raw data 를 </a:t>
            </a:r>
            <a:r>
              <a:rPr dirty="0" err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사용자가</a:t>
            </a:r>
            <a:r>
              <a:rPr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원하고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dirty="0" err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필요한</a:t>
            </a:r>
            <a:r>
              <a:rPr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데이터로</a:t>
            </a:r>
            <a:r>
              <a:rPr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가공</a:t>
            </a:r>
            <a:endParaRPr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200000"/>
              </a:lnSpc>
              <a:defRPr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동시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요청이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많아도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안정적으로</a:t>
            </a:r>
            <a:r>
              <a:rPr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전달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싶다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  <a:defRPr sz="2000">
                <a:solidFill>
                  <a:srgbClr val="C00000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  <a:defRPr sz="2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즉,</a:t>
            </a:r>
            <a:r>
              <a:rPr 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대용량의</a:t>
            </a:r>
            <a:r>
              <a:rPr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Raw data</a:t>
            </a:r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빠르게 처리하여</a:t>
            </a:r>
            <a:r>
              <a:rPr lang="en-US" altLang="ko-KR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endParaRPr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  <a:defRPr sz="2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 err="1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의미있는</a:t>
            </a:r>
            <a:r>
              <a:rPr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정보를 사용자에게</a:t>
            </a:r>
            <a:r>
              <a:rPr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신속</a:t>
            </a:r>
            <a:r>
              <a:rPr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정확하게</a:t>
            </a:r>
            <a:r>
              <a:rPr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전</a:t>
            </a:r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달하고 </a:t>
            </a:r>
            <a:r>
              <a:rPr dirty="0" err="1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싶다</a:t>
            </a:r>
            <a:r>
              <a:rPr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416" name="제목 1"/>
          <p:cNvSpPr txBox="1">
            <a:spLocks noGrp="1"/>
          </p:cNvSpPr>
          <p:nvPr>
            <p:ph type="title"/>
          </p:nvPr>
        </p:nvSpPr>
        <p:spPr>
          <a:xfrm>
            <a:off x="807109" y="4460816"/>
            <a:ext cx="3095658" cy="68079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defRPr sz="2000" b="1">
                <a:solidFill>
                  <a:srgbClr val="66665C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 엔드 개발</a:t>
            </a:r>
          </a:p>
        </p:txBody>
      </p:sp>
      <p:pic>
        <p:nvPicPr>
          <p:cNvPr id="417" name="그래픽 21" descr="그래픽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885" y="1597708"/>
            <a:ext cx="392790" cy="392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A323E23-E1BE-4ECB-B0BC-CB90B850CD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20" r="14620"/>
          <a:stretch/>
        </p:blipFill>
        <p:spPr>
          <a:xfrm>
            <a:off x="1211938" y="2007584"/>
            <a:ext cx="2286000" cy="2286000"/>
          </a:xfrm>
          <a:prstGeom prst="ellipse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제목 1"/>
          <p:cNvSpPr txBox="1"/>
          <p:nvPr/>
        </p:nvSpPr>
        <p:spPr>
          <a:xfrm>
            <a:off x="482599" y="184624"/>
            <a:ext cx="4062732" cy="593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400" b="1">
                <a:solidFill>
                  <a:srgbClr val="66665C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현황 및 기능 소개</a:t>
            </a:r>
          </a:p>
        </p:txBody>
      </p:sp>
      <p:sp>
        <p:nvSpPr>
          <p:cNvPr id="423" name="Google Shape;225;p10"/>
          <p:cNvSpPr txBox="1"/>
          <p:nvPr/>
        </p:nvSpPr>
        <p:spPr>
          <a:xfrm>
            <a:off x="1043744" y="865414"/>
            <a:ext cx="3801509" cy="509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50000"/>
              </a:lnSpc>
              <a:defRPr sz="2000" b="1">
                <a:solidFill>
                  <a:srgbClr val="EA7A44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문예은</a:t>
            </a:r>
          </a:p>
        </p:txBody>
      </p:sp>
      <p:pic>
        <p:nvPicPr>
          <p:cNvPr id="424" name="그래픽 97" descr="그래픽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08" y="955057"/>
            <a:ext cx="388611" cy="38861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그림 4" descr="그림 4"/>
          <p:cNvPicPr>
            <a:picLocks noChangeAspect="1"/>
          </p:cNvPicPr>
          <p:nvPr/>
        </p:nvPicPr>
        <p:blipFill>
          <a:blip r:embed="rId4"/>
          <a:srcRect l="9865" t="9898" r="9897" b="9864"/>
          <a:stretch>
            <a:fillRect/>
          </a:stretch>
        </p:blipFill>
        <p:spPr>
          <a:xfrm>
            <a:off x="1394262" y="2117881"/>
            <a:ext cx="1170994" cy="1170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spark_streaming.png" descr="spark_streami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03" y="2247047"/>
            <a:ext cx="1234316" cy="912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_2020-01-31__11.54.16.png" descr="_2020-01-31__11.54.16.png"/>
          <p:cNvPicPr>
            <a:picLocks noChangeAspect="1"/>
          </p:cNvPicPr>
          <p:nvPr/>
        </p:nvPicPr>
        <p:blipFill>
          <a:blip r:embed="rId6"/>
          <a:srcRect r="21397" b="22573"/>
          <a:stretch>
            <a:fillRect/>
          </a:stretch>
        </p:blipFill>
        <p:spPr>
          <a:xfrm>
            <a:off x="4073286" y="3975675"/>
            <a:ext cx="2571575" cy="2109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_2020-01-31__11.54.33.png" descr="_2020-01-31__11.54.33.png"/>
          <p:cNvPicPr>
            <a:picLocks noChangeAspect="1"/>
          </p:cNvPicPr>
          <p:nvPr/>
        </p:nvPicPr>
        <p:blipFill>
          <a:blip r:embed="rId7"/>
          <a:srcRect l="2136" t="627" r="12969" b="29804"/>
          <a:stretch>
            <a:fillRect/>
          </a:stretch>
        </p:blipFill>
        <p:spPr>
          <a:xfrm>
            <a:off x="834191" y="3975675"/>
            <a:ext cx="2926834" cy="2109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선 선" descr="선 선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64" y="2416908"/>
            <a:ext cx="1234316" cy="573126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“데이터 수집 및 가공을 위한 기초적인 작업”"/>
          <p:cNvSpPr txBox="1"/>
          <p:nvPr/>
        </p:nvSpPr>
        <p:spPr>
          <a:xfrm>
            <a:off x="1092614" y="1482736"/>
            <a:ext cx="4971997" cy="50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150000"/>
              </a:lnSpc>
              <a:defRPr sz="2000" b="1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“데이터 수집 및 가공을 위한 기초적인 작업”</a:t>
            </a:r>
          </a:p>
        </p:txBody>
      </p:sp>
      <p:pic>
        <p:nvPicPr>
          <p:cNvPr id="431" name="그래픽 17" descr="그래픽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9257" y="1541797"/>
            <a:ext cx="295902" cy="295902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Google Shape;260;g6d841a9bcc_0_19"/>
          <p:cNvSpPr txBox="1"/>
          <p:nvPr/>
        </p:nvSpPr>
        <p:spPr>
          <a:xfrm>
            <a:off x="7402896" y="1673970"/>
            <a:ext cx="4519197" cy="1742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lnSpc>
                <a:spcPct val="150000"/>
              </a:lnSpc>
              <a:defRPr b="1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현황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000000"/>
              </a:buClr>
              <a:buSzPts val="1400"/>
              <a:buFont typeface="Arial"/>
              <a:buChar char="•"/>
              <a:defRPr sz="1400" b="1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실시간으로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들어오는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data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소켓을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통해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받아옴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lvl="1" indent="-285750">
              <a:lnSpc>
                <a:spcPct val="200000"/>
              </a:lnSpc>
              <a:buClr>
                <a:srgbClr val="000000"/>
              </a:buClr>
              <a:buSzPts val="1400"/>
              <a:buFont typeface="Arial"/>
              <a:buChar char="•"/>
              <a:defRPr sz="1400" b="1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Spark 와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연결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lvl="1" indent="-285750">
              <a:lnSpc>
                <a:spcPct val="200000"/>
              </a:lnSpc>
              <a:buClr>
                <a:srgbClr val="000000"/>
              </a:buClr>
              <a:buSzPts val="1400"/>
              <a:buFont typeface="Arial"/>
              <a:buChar char="•"/>
              <a:defRPr sz="1400" b="1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Spark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수집한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data word count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33" name="그래픽 23" descr="그래픽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1816" y="3723307"/>
            <a:ext cx="310785" cy="310785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Google Shape;260;g6d841a9bcc_0_19"/>
          <p:cNvSpPr txBox="1"/>
          <p:nvPr/>
        </p:nvSpPr>
        <p:spPr>
          <a:xfrm>
            <a:off x="7423591" y="3844820"/>
            <a:ext cx="4274595" cy="2200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lnSpc>
                <a:spcPct val="150000"/>
              </a:lnSpc>
              <a:defRPr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어려웠던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점</a:t>
            </a:r>
          </a:p>
          <a:p>
            <a:pPr marL="285750" indent="-285750">
              <a:lnSpc>
                <a:spcPct val="200000"/>
              </a:lnSpc>
              <a:buClr>
                <a:srgbClr val="000000"/>
              </a:buClr>
              <a:buSzPts val="1400"/>
              <a:buFont typeface="Arial"/>
              <a:buChar char="•"/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소켓에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대한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이해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•"/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Spark에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대한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공부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•"/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Spark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책을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통해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기초적인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지식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습득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•"/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앞으로도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책 +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구글링을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통해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프로젝트에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필요한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부분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위주로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공부할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예정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279;p16"/>
          <p:cNvSpPr txBox="1"/>
          <p:nvPr/>
        </p:nvSpPr>
        <p:spPr>
          <a:xfrm>
            <a:off x="9833960" y="6241182"/>
            <a:ext cx="2153646" cy="52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r">
              <a:defRPr sz="2800">
                <a:solidFill>
                  <a:srgbClr val="EA7A4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</a:t>
            </a:r>
            <a:r>
              <a:rPr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Core</a:t>
            </a:r>
          </a:p>
        </p:txBody>
      </p:sp>
      <p:grpSp>
        <p:nvGrpSpPr>
          <p:cNvPr id="441" name="Group 641"/>
          <p:cNvGrpSpPr/>
          <p:nvPr/>
        </p:nvGrpSpPr>
        <p:grpSpPr>
          <a:xfrm>
            <a:off x="998019" y="5228669"/>
            <a:ext cx="2293493" cy="972001"/>
            <a:chOff x="0" y="0"/>
            <a:chExt cx="2293491" cy="971999"/>
          </a:xfrm>
        </p:grpSpPr>
        <p:grpSp>
          <p:nvGrpSpPr>
            <p:cNvPr id="439" name="Group 642"/>
            <p:cNvGrpSpPr/>
            <p:nvPr/>
          </p:nvGrpSpPr>
          <p:grpSpPr>
            <a:xfrm>
              <a:off x="0" y="0"/>
              <a:ext cx="2293492" cy="972000"/>
              <a:chOff x="0" y="0"/>
              <a:chExt cx="2293491" cy="971999"/>
            </a:xfrm>
          </p:grpSpPr>
          <p:sp>
            <p:nvSpPr>
              <p:cNvPr id="437" name="Rounded Rectangle 8"/>
              <p:cNvSpPr/>
              <p:nvPr/>
            </p:nvSpPr>
            <p:spPr>
              <a:xfrm>
                <a:off x="0" y="-1"/>
                <a:ext cx="2293492" cy="972001"/>
              </a:xfrm>
              <a:prstGeom prst="roundRect">
                <a:avLst>
                  <a:gd name="adj" fmla="val 10788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700">
                    <a:solidFill>
                      <a:srgbClr val="FFFFFF"/>
                    </a:solidFill>
                    <a:latin typeface="나눔스퀘어 ExtraBold"/>
                    <a:ea typeface="나눔스퀘어 ExtraBold"/>
                    <a:cs typeface="나눔스퀘어 ExtraBold"/>
                    <a:sym typeface="나눔스퀘어 ExtraBold"/>
                  </a:defRPr>
                </a:pPr>
                <a:endParaRPr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38" name="Rounded Rectangle 9"/>
              <p:cNvSpPr/>
              <p:nvPr/>
            </p:nvSpPr>
            <p:spPr>
              <a:xfrm flipH="1">
                <a:off x="0" y="7376"/>
                <a:ext cx="1042318" cy="9646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33" y="0"/>
                    </a:moveTo>
                    <a:cubicBezTo>
                      <a:pt x="21034" y="317"/>
                      <a:pt x="21600" y="1176"/>
                      <a:pt x="21600" y="2183"/>
                    </a:cubicBezTo>
                    <a:lnTo>
                      <a:pt x="21600" y="19252"/>
                    </a:lnTo>
                    <a:cubicBezTo>
                      <a:pt x="21600" y="20549"/>
                      <a:pt x="20661" y="21600"/>
                      <a:pt x="19502" y="21600"/>
                    </a:cubicBezTo>
                    <a:lnTo>
                      <a:pt x="0" y="21600"/>
                    </a:lnTo>
                    <a:cubicBezTo>
                      <a:pt x="10560" y="20256"/>
                      <a:pt x="18940" y="11305"/>
                      <a:pt x="20233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CD33"/>
                  </a:gs>
                  <a:gs pos="94000">
                    <a:schemeClr val="accent4"/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700">
                    <a:solidFill>
                      <a:srgbClr val="FFFFFF"/>
                    </a:solidFill>
                    <a:latin typeface="나눔스퀘어 ExtraBold"/>
                    <a:ea typeface="나눔스퀘어 ExtraBold"/>
                    <a:cs typeface="나눔스퀘어 ExtraBold"/>
                    <a:sym typeface="나눔스퀘어 ExtraBold"/>
                  </a:defRPr>
                </a:pPr>
                <a:endParaRPr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440" name="Rectangle 643"/>
            <p:cNvSpPr/>
            <p:nvPr/>
          </p:nvSpPr>
          <p:spPr>
            <a:xfrm>
              <a:off x="1243818" y="134217"/>
              <a:ext cx="941184" cy="7035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63500" rotWithShape="0">
                <a:srgbClr val="000000">
                  <a:alpha val="22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pPr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42" name="TextBox 646"/>
          <p:cNvSpPr txBox="1"/>
          <p:nvPr/>
        </p:nvSpPr>
        <p:spPr>
          <a:xfrm>
            <a:off x="1169266" y="5803781"/>
            <a:ext cx="798001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800" b="1">
                <a:solidFill>
                  <a:srgbClr val="FFFFFF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Test</a:t>
            </a:r>
          </a:p>
        </p:txBody>
      </p:sp>
      <p:sp>
        <p:nvSpPr>
          <p:cNvPr id="443" name="TextBox 647"/>
          <p:cNvSpPr txBox="1"/>
          <p:nvPr/>
        </p:nvSpPr>
        <p:spPr>
          <a:xfrm>
            <a:off x="2399467" y="5514614"/>
            <a:ext cx="657956" cy="360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700" b="1">
                <a:solidFill>
                  <a:schemeClr val="accent4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 주</a:t>
            </a:r>
          </a:p>
        </p:txBody>
      </p:sp>
      <p:grpSp>
        <p:nvGrpSpPr>
          <p:cNvPr id="448" name="Group 657"/>
          <p:cNvGrpSpPr/>
          <p:nvPr/>
        </p:nvGrpSpPr>
        <p:grpSpPr>
          <a:xfrm>
            <a:off x="998019" y="2828292"/>
            <a:ext cx="2293493" cy="972001"/>
            <a:chOff x="0" y="0"/>
            <a:chExt cx="2293491" cy="971999"/>
          </a:xfrm>
        </p:grpSpPr>
        <p:grpSp>
          <p:nvGrpSpPr>
            <p:cNvPr id="446" name="Group 658"/>
            <p:cNvGrpSpPr/>
            <p:nvPr/>
          </p:nvGrpSpPr>
          <p:grpSpPr>
            <a:xfrm>
              <a:off x="0" y="0"/>
              <a:ext cx="2293492" cy="972000"/>
              <a:chOff x="0" y="0"/>
              <a:chExt cx="2293491" cy="971999"/>
            </a:xfrm>
          </p:grpSpPr>
          <p:sp>
            <p:nvSpPr>
              <p:cNvPr id="444" name="Rounded Rectangle 17"/>
              <p:cNvSpPr/>
              <p:nvPr/>
            </p:nvSpPr>
            <p:spPr>
              <a:xfrm>
                <a:off x="0" y="-1"/>
                <a:ext cx="2293492" cy="972001"/>
              </a:xfrm>
              <a:prstGeom prst="roundRect">
                <a:avLst>
                  <a:gd name="adj" fmla="val 10788"/>
                </a:avLst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700">
                    <a:solidFill>
                      <a:srgbClr val="FFFFFF"/>
                    </a:solidFill>
                    <a:latin typeface="나눔스퀘어 ExtraBold"/>
                    <a:ea typeface="나눔스퀘어 ExtraBold"/>
                    <a:cs typeface="나눔스퀘어 ExtraBold"/>
                    <a:sym typeface="나눔스퀘어 ExtraBold"/>
                  </a:defRPr>
                </a:pPr>
                <a:endParaRPr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45" name="Rounded Rectangle 9"/>
              <p:cNvSpPr/>
              <p:nvPr/>
            </p:nvSpPr>
            <p:spPr>
              <a:xfrm flipH="1">
                <a:off x="0" y="7376"/>
                <a:ext cx="1042318" cy="9646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33" y="0"/>
                    </a:moveTo>
                    <a:cubicBezTo>
                      <a:pt x="21034" y="317"/>
                      <a:pt x="21600" y="1176"/>
                      <a:pt x="21600" y="2183"/>
                    </a:cubicBezTo>
                    <a:lnTo>
                      <a:pt x="21600" y="19252"/>
                    </a:lnTo>
                    <a:cubicBezTo>
                      <a:pt x="21600" y="20549"/>
                      <a:pt x="20661" y="21600"/>
                      <a:pt x="19502" y="21600"/>
                    </a:cubicBezTo>
                    <a:lnTo>
                      <a:pt x="0" y="21600"/>
                    </a:lnTo>
                    <a:cubicBezTo>
                      <a:pt x="10560" y="20256"/>
                      <a:pt x="18940" y="11305"/>
                      <a:pt x="20233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E843B"/>
                  </a:gs>
                  <a:gs pos="94000">
                    <a:schemeClr val="accent2"/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700">
                    <a:solidFill>
                      <a:srgbClr val="FFFFFF"/>
                    </a:solidFill>
                    <a:latin typeface="나눔스퀘어 ExtraBold"/>
                    <a:ea typeface="나눔스퀘어 ExtraBold"/>
                    <a:cs typeface="나눔스퀘어 ExtraBold"/>
                    <a:sym typeface="나눔스퀘어 ExtraBold"/>
                  </a:defRPr>
                </a:pPr>
                <a:endParaRPr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447" name="Rectangle 659"/>
            <p:cNvSpPr/>
            <p:nvPr/>
          </p:nvSpPr>
          <p:spPr>
            <a:xfrm>
              <a:off x="1243818" y="134217"/>
              <a:ext cx="941184" cy="7035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63500" rotWithShape="0">
                <a:srgbClr val="000000">
                  <a:alpha val="22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pPr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49" name="TextBox 662"/>
          <p:cNvSpPr txBox="1"/>
          <p:nvPr/>
        </p:nvSpPr>
        <p:spPr>
          <a:xfrm>
            <a:off x="1169266" y="3383410"/>
            <a:ext cx="798001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800" b="1">
                <a:solidFill>
                  <a:srgbClr val="FFFFFF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Development</a:t>
            </a:r>
          </a:p>
        </p:txBody>
      </p:sp>
      <p:sp>
        <p:nvSpPr>
          <p:cNvPr id="450" name="TextBox 663"/>
          <p:cNvSpPr txBox="1"/>
          <p:nvPr/>
        </p:nvSpPr>
        <p:spPr>
          <a:xfrm>
            <a:off x="2399466" y="3114237"/>
            <a:ext cx="657957" cy="360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700" b="1">
                <a:solidFill>
                  <a:schemeClr val="accent2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 주</a:t>
            </a:r>
          </a:p>
        </p:txBody>
      </p:sp>
      <p:grpSp>
        <p:nvGrpSpPr>
          <p:cNvPr id="455" name="Group 649"/>
          <p:cNvGrpSpPr/>
          <p:nvPr/>
        </p:nvGrpSpPr>
        <p:grpSpPr>
          <a:xfrm>
            <a:off x="998019" y="4028480"/>
            <a:ext cx="2293493" cy="972001"/>
            <a:chOff x="0" y="0"/>
            <a:chExt cx="2293491" cy="971999"/>
          </a:xfrm>
        </p:grpSpPr>
        <p:grpSp>
          <p:nvGrpSpPr>
            <p:cNvPr id="453" name="Group 650"/>
            <p:cNvGrpSpPr/>
            <p:nvPr/>
          </p:nvGrpSpPr>
          <p:grpSpPr>
            <a:xfrm>
              <a:off x="0" y="0"/>
              <a:ext cx="2293492" cy="972000"/>
              <a:chOff x="0" y="0"/>
              <a:chExt cx="2293491" cy="971999"/>
            </a:xfrm>
          </p:grpSpPr>
          <p:sp>
            <p:nvSpPr>
              <p:cNvPr id="451" name="Rounded Rectangle 25"/>
              <p:cNvSpPr/>
              <p:nvPr/>
            </p:nvSpPr>
            <p:spPr>
              <a:xfrm>
                <a:off x="0" y="-1"/>
                <a:ext cx="2293492" cy="972001"/>
              </a:xfrm>
              <a:prstGeom prst="roundRect">
                <a:avLst>
                  <a:gd name="adj" fmla="val 10788"/>
                </a:avLst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700">
                    <a:solidFill>
                      <a:srgbClr val="FFFFFF"/>
                    </a:solidFill>
                    <a:latin typeface="나눔스퀘어 ExtraBold"/>
                    <a:ea typeface="나눔스퀘어 ExtraBold"/>
                    <a:cs typeface="나눔스퀘어 ExtraBold"/>
                    <a:sym typeface="나눔스퀘어 ExtraBold"/>
                  </a:defRPr>
                </a:pPr>
                <a:endParaRPr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52" name="Rounded Rectangle 9"/>
              <p:cNvSpPr/>
              <p:nvPr/>
            </p:nvSpPr>
            <p:spPr>
              <a:xfrm flipH="1">
                <a:off x="0" y="7376"/>
                <a:ext cx="1042318" cy="9646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33" y="0"/>
                    </a:moveTo>
                    <a:cubicBezTo>
                      <a:pt x="21034" y="317"/>
                      <a:pt x="21600" y="1176"/>
                      <a:pt x="21600" y="2183"/>
                    </a:cubicBezTo>
                    <a:lnTo>
                      <a:pt x="21600" y="19252"/>
                    </a:lnTo>
                    <a:cubicBezTo>
                      <a:pt x="21600" y="20549"/>
                      <a:pt x="20661" y="21600"/>
                      <a:pt x="19502" y="21600"/>
                    </a:cubicBezTo>
                    <a:lnTo>
                      <a:pt x="0" y="21600"/>
                    </a:lnTo>
                    <a:cubicBezTo>
                      <a:pt x="10560" y="20256"/>
                      <a:pt x="18940" y="11305"/>
                      <a:pt x="20233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AAAAAA"/>
                  </a:gs>
                  <a:gs pos="94000">
                    <a:schemeClr val="accent3"/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700">
                    <a:solidFill>
                      <a:srgbClr val="FFFFFF"/>
                    </a:solidFill>
                    <a:latin typeface="나눔스퀘어 ExtraBold"/>
                    <a:ea typeface="나눔스퀘어 ExtraBold"/>
                    <a:cs typeface="나눔스퀘어 ExtraBold"/>
                    <a:sym typeface="나눔스퀘어 ExtraBold"/>
                  </a:defRPr>
                </a:pPr>
                <a:endParaRPr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454" name="Rectangle 651"/>
            <p:cNvSpPr/>
            <p:nvPr/>
          </p:nvSpPr>
          <p:spPr>
            <a:xfrm>
              <a:off x="1243818" y="134217"/>
              <a:ext cx="941184" cy="7035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63500" rotWithShape="0">
                <a:srgbClr val="000000">
                  <a:alpha val="22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pPr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56" name="TextBox 654"/>
          <p:cNvSpPr txBox="1"/>
          <p:nvPr/>
        </p:nvSpPr>
        <p:spPr>
          <a:xfrm>
            <a:off x="2399466" y="4314426"/>
            <a:ext cx="657956" cy="360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700" b="1">
                <a:solidFill>
                  <a:schemeClr val="accent3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 주</a:t>
            </a:r>
          </a:p>
        </p:txBody>
      </p:sp>
      <p:sp>
        <p:nvSpPr>
          <p:cNvPr id="457" name="TextBox 655"/>
          <p:cNvSpPr txBox="1"/>
          <p:nvPr/>
        </p:nvSpPr>
        <p:spPr>
          <a:xfrm>
            <a:off x="1169266" y="4583105"/>
            <a:ext cx="798002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800" b="1">
                <a:solidFill>
                  <a:srgbClr val="FFFFFF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Combine</a:t>
            </a:r>
          </a:p>
        </p:txBody>
      </p:sp>
      <p:grpSp>
        <p:nvGrpSpPr>
          <p:cNvPr id="462" name="Group 665"/>
          <p:cNvGrpSpPr/>
          <p:nvPr/>
        </p:nvGrpSpPr>
        <p:grpSpPr>
          <a:xfrm>
            <a:off x="998019" y="1628102"/>
            <a:ext cx="2293493" cy="972001"/>
            <a:chOff x="0" y="0"/>
            <a:chExt cx="2293491" cy="971999"/>
          </a:xfrm>
        </p:grpSpPr>
        <p:grpSp>
          <p:nvGrpSpPr>
            <p:cNvPr id="460" name="Group 666"/>
            <p:cNvGrpSpPr/>
            <p:nvPr/>
          </p:nvGrpSpPr>
          <p:grpSpPr>
            <a:xfrm>
              <a:off x="0" y="0"/>
              <a:ext cx="2293492" cy="972000"/>
              <a:chOff x="0" y="0"/>
              <a:chExt cx="2293491" cy="971999"/>
            </a:xfrm>
          </p:grpSpPr>
          <p:sp>
            <p:nvSpPr>
              <p:cNvPr id="458" name="Rounded Rectangle 31"/>
              <p:cNvSpPr/>
              <p:nvPr/>
            </p:nvSpPr>
            <p:spPr>
              <a:xfrm>
                <a:off x="0" y="-1"/>
                <a:ext cx="2293492" cy="972001"/>
              </a:xfrm>
              <a:prstGeom prst="roundRect">
                <a:avLst>
                  <a:gd name="adj" fmla="val 10788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700">
                    <a:solidFill>
                      <a:srgbClr val="FFFFFF"/>
                    </a:solidFill>
                    <a:latin typeface="나눔스퀘어 ExtraBold"/>
                    <a:ea typeface="나눔스퀘어 ExtraBold"/>
                    <a:cs typeface="나눔스퀘어 ExtraBold"/>
                    <a:sym typeface="나눔스퀘어 ExtraBold"/>
                  </a:defRPr>
                </a:pPr>
                <a:endParaRPr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59" name="Rounded Rectangle 9"/>
              <p:cNvSpPr/>
              <p:nvPr/>
            </p:nvSpPr>
            <p:spPr>
              <a:xfrm flipH="1">
                <a:off x="0" y="7376"/>
                <a:ext cx="1042318" cy="9646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33" y="0"/>
                    </a:moveTo>
                    <a:cubicBezTo>
                      <a:pt x="21034" y="317"/>
                      <a:pt x="21600" y="1176"/>
                      <a:pt x="21600" y="2183"/>
                    </a:cubicBezTo>
                    <a:lnTo>
                      <a:pt x="21600" y="19252"/>
                    </a:lnTo>
                    <a:cubicBezTo>
                      <a:pt x="21600" y="20549"/>
                      <a:pt x="20661" y="21600"/>
                      <a:pt x="19502" y="21600"/>
                    </a:cubicBezTo>
                    <a:lnTo>
                      <a:pt x="0" y="21600"/>
                    </a:lnTo>
                    <a:cubicBezTo>
                      <a:pt x="10560" y="20256"/>
                      <a:pt x="18940" y="11305"/>
                      <a:pt x="20233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5780CA"/>
                  </a:gs>
                  <a:gs pos="94000">
                    <a:schemeClr val="accent1"/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700">
                    <a:solidFill>
                      <a:srgbClr val="FFFFFF"/>
                    </a:solidFill>
                    <a:latin typeface="나눔스퀘어 ExtraBold"/>
                    <a:ea typeface="나눔스퀘어 ExtraBold"/>
                    <a:cs typeface="나눔스퀘어 ExtraBold"/>
                    <a:sym typeface="나눔스퀘어 ExtraBold"/>
                  </a:defRPr>
                </a:pPr>
                <a:endParaRPr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461" name="Rectangle 667"/>
            <p:cNvSpPr/>
            <p:nvPr/>
          </p:nvSpPr>
          <p:spPr>
            <a:xfrm>
              <a:off x="1243818" y="134217"/>
              <a:ext cx="941184" cy="7035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63500" rotWithShape="0">
                <a:srgbClr val="000000">
                  <a:alpha val="22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pPr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63" name="TextBox 670"/>
          <p:cNvSpPr txBox="1"/>
          <p:nvPr/>
        </p:nvSpPr>
        <p:spPr>
          <a:xfrm>
            <a:off x="2399466" y="1914048"/>
            <a:ext cx="657956" cy="360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700" b="1">
                <a:solidFill>
                  <a:schemeClr val="accent1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 주</a:t>
            </a:r>
          </a:p>
        </p:txBody>
      </p:sp>
      <p:sp>
        <p:nvSpPr>
          <p:cNvPr id="464" name="TextBox 671"/>
          <p:cNvSpPr txBox="1"/>
          <p:nvPr/>
        </p:nvSpPr>
        <p:spPr>
          <a:xfrm>
            <a:off x="1169266" y="2225043"/>
            <a:ext cx="798002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800" b="1">
                <a:solidFill>
                  <a:srgbClr val="FFFFFF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Development</a:t>
            </a:r>
          </a:p>
        </p:txBody>
      </p:sp>
      <p:sp>
        <p:nvSpPr>
          <p:cNvPr id="465" name="TextBox 676"/>
          <p:cNvSpPr txBox="1"/>
          <p:nvPr/>
        </p:nvSpPr>
        <p:spPr>
          <a:xfrm>
            <a:off x="4542036" y="1613264"/>
            <a:ext cx="6480698" cy="95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defRPr sz="1400" b="1">
                <a:solidFill>
                  <a:srgbClr val="595959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Word count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완성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  <a:buSzPct val="100000"/>
              <a:defRPr sz="1400" b="1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Word count 를 좀 더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깔끔하게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할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방법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?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고민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ex)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Konlpy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라이브러리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0000"/>
              </a:lnSpc>
              <a:defRPr sz="1400" b="1">
                <a:solidFill>
                  <a:srgbClr val="535353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Spark 로 raw data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6" name="TextBox 679"/>
          <p:cNvSpPr txBox="1"/>
          <p:nvPr/>
        </p:nvSpPr>
        <p:spPr>
          <a:xfrm>
            <a:off x="4542412" y="2863860"/>
            <a:ext cx="4833170" cy="890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z="1400" b="1">
                <a:solidFill>
                  <a:srgbClr val="535353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Hadoop or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kafka로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부터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받아와서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Spark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까지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연결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30000"/>
              </a:lnSpc>
              <a:defRPr sz="1400" b="1">
                <a:solidFill>
                  <a:srgbClr val="595959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server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후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gateway와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연결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30000"/>
              </a:lnSpc>
              <a:defRPr sz="1400" b="1">
                <a:solidFill>
                  <a:srgbClr val="595959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결과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요청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바로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처리할지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저장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후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보낼지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고민해보기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7" name="TextBox 682"/>
          <p:cNvSpPr txBox="1"/>
          <p:nvPr/>
        </p:nvSpPr>
        <p:spPr>
          <a:xfrm>
            <a:off x="4542412" y="4057730"/>
            <a:ext cx="4833170" cy="91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defRPr sz="1400" b="1">
                <a:solidFill>
                  <a:srgbClr val="595959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 err="1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인기</a:t>
            </a:r>
            <a:r>
              <a:rPr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tweet </a:t>
            </a:r>
            <a:r>
              <a:rPr dirty="0" err="1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랭킹</a:t>
            </a:r>
            <a:r>
              <a:rPr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보여주기</a:t>
            </a:r>
            <a:r>
              <a:rPr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위한</a:t>
            </a:r>
            <a:r>
              <a:rPr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적절한</a:t>
            </a:r>
            <a:r>
              <a:rPr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</a:t>
            </a:r>
            <a:r>
              <a:rPr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찾기</a:t>
            </a:r>
            <a:r>
              <a:rPr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</a:t>
            </a:r>
            <a:r>
              <a:rPr dirty="0" err="1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r>
              <a:rPr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pPr>
              <a:lnSpc>
                <a:spcPct val="130000"/>
              </a:lnSpc>
              <a:defRPr sz="1400" b="1">
                <a:solidFill>
                  <a:srgbClr val="595959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연결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30000"/>
              </a:lnSpc>
              <a:defRPr sz="1400" b="1">
                <a:solidFill>
                  <a:srgbClr val="595959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성능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오류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8" name="TextBox 685"/>
          <p:cNvSpPr txBox="1"/>
          <p:nvPr/>
        </p:nvSpPr>
        <p:spPr>
          <a:xfrm>
            <a:off x="4542412" y="5398588"/>
            <a:ext cx="4833170" cy="632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defRPr sz="1400" b="1">
                <a:solidFill>
                  <a:srgbClr val="595959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트래픽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성능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30000"/>
              </a:lnSpc>
              <a:defRPr sz="1400" b="1">
                <a:solidFill>
                  <a:srgbClr val="595959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&amp;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리팩토링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69" name="그림 1" descr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942" y="1840745"/>
            <a:ext cx="468001" cy="46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그림 50" descr="그림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337" y="3035316"/>
            <a:ext cx="468001" cy="46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그림 2" descr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262" y="5385168"/>
            <a:ext cx="730539" cy="46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그림 4" descr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658" y="4187883"/>
            <a:ext cx="468001" cy="46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그림 52" descr="그림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32" y="4184979"/>
            <a:ext cx="468001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제목 1"/>
          <p:cNvSpPr txBox="1"/>
          <p:nvPr/>
        </p:nvSpPr>
        <p:spPr>
          <a:xfrm>
            <a:off x="482599" y="184624"/>
            <a:ext cx="4062732" cy="593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400" b="1">
                <a:solidFill>
                  <a:srgbClr val="66665C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주차 별 계획</a:t>
            </a:r>
          </a:p>
        </p:txBody>
      </p:sp>
      <p:sp>
        <p:nvSpPr>
          <p:cNvPr id="475" name="Google Shape;225;p10"/>
          <p:cNvSpPr txBox="1"/>
          <p:nvPr/>
        </p:nvSpPr>
        <p:spPr>
          <a:xfrm>
            <a:off x="1043744" y="865414"/>
            <a:ext cx="3801509" cy="509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50000"/>
              </a:lnSpc>
              <a:defRPr sz="2000" b="1">
                <a:solidFill>
                  <a:srgbClr val="EA7A44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문예은</a:t>
            </a:r>
          </a:p>
        </p:txBody>
      </p:sp>
      <p:pic>
        <p:nvPicPr>
          <p:cNvPr id="476" name="그래픽 55" descr="그래픽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08" y="955057"/>
            <a:ext cx="388611" cy="38861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그래픽 56" descr="그래픽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5724" y="1525198"/>
            <a:ext cx="256101" cy="2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그래픽 57" descr="그래픽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0141" y="2690176"/>
            <a:ext cx="256101" cy="2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그래픽 58" descr="그래픽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0142" y="3909335"/>
            <a:ext cx="256101" cy="2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그래픽 59" descr="그래픽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0142" y="5270537"/>
            <a:ext cx="256101" cy="25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503DC6-ACD5-4927-B427-711749D99792}"/>
              </a:ext>
            </a:extLst>
          </p:cNvPr>
          <p:cNvSpPr txBox="1"/>
          <p:nvPr/>
        </p:nvSpPr>
        <p:spPr>
          <a:xfrm>
            <a:off x="9788235" y="6241183"/>
            <a:ext cx="224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en-US" sz="2800" dirty="0"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</a:t>
            </a:r>
            <a:r>
              <a:rPr lang="en-US" sz="2800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en-US" sz="2800" dirty="0"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Core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96626EE-B4CA-4D84-B91A-E73AC4E6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496" y="2639960"/>
            <a:ext cx="6911008" cy="1578080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관리 및 방식</a:t>
            </a:r>
            <a:endParaRPr lang="ko-KR" altLang="en-US" sz="32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805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279;p16"/>
          <p:cNvSpPr txBox="1"/>
          <p:nvPr/>
        </p:nvSpPr>
        <p:spPr>
          <a:xfrm>
            <a:off x="9833960" y="6241182"/>
            <a:ext cx="2153646" cy="52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r">
              <a:defRPr sz="2800">
                <a:solidFill>
                  <a:srgbClr val="EA7A4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</a:t>
            </a:r>
            <a:r>
              <a:rPr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Core</a:t>
            </a:r>
          </a:p>
        </p:txBody>
      </p:sp>
      <p:sp>
        <p:nvSpPr>
          <p:cNvPr id="474" name="제목 1"/>
          <p:cNvSpPr txBox="1"/>
          <p:nvPr/>
        </p:nvSpPr>
        <p:spPr>
          <a:xfrm>
            <a:off x="482599" y="184624"/>
            <a:ext cx="4062732" cy="593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400" b="1">
                <a:solidFill>
                  <a:srgbClr val="66665C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관리 및 방식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858F31-04AD-4424-8AB3-D7EBBE1D3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025" y="1590889"/>
            <a:ext cx="8483950" cy="4016150"/>
          </a:xfrm>
          <a:prstGeom prst="rect">
            <a:avLst/>
          </a:prstGeom>
        </p:spPr>
      </p:pic>
      <p:sp>
        <p:nvSpPr>
          <p:cNvPr id="48" name="Google Shape;225;p10">
            <a:extLst>
              <a:ext uri="{FF2B5EF4-FFF2-40B4-BE49-F238E27FC236}">
                <a16:creationId xmlns:a16="http://schemas.microsoft.com/office/drawing/2014/main" id="{8356BDE9-6E00-4AB7-80F2-6BE40FE371DD}"/>
              </a:ext>
            </a:extLst>
          </p:cNvPr>
          <p:cNvSpPr txBox="1"/>
          <p:nvPr/>
        </p:nvSpPr>
        <p:spPr>
          <a:xfrm>
            <a:off x="1043744" y="865414"/>
            <a:ext cx="3801509" cy="509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50000"/>
              </a:lnSpc>
              <a:defRPr sz="2000" b="1">
                <a:solidFill>
                  <a:srgbClr val="EA7A44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 별 빠듯한 일정 관리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9" name="그래픽 55" descr="그래픽 55">
            <a:extLst>
              <a:ext uri="{FF2B5EF4-FFF2-40B4-BE49-F238E27FC236}">
                <a16:creationId xmlns:a16="http://schemas.microsoft.com/office/drawing/2014/main" id="{A13A111B-5160-4357-95E9-B01E3C1A0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08" y="955057"/>
            <a:ext cx="388611" cy="388612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제목 1">
            <a:extLst>
              <a:ext uri="{FF2B5EF4-FFF2-40B4-BE49-F238E27FC236}">
                <a16:creationId xmlns:a16="http://schemas.microsoft.com/office/drawing/2014/main" id="{5359531C-FBC9-4C7E-9046-3DC97D687D58}"/>
              </a:ext>
            </a:extLst>
          </p:cNvPr>
          <p:cNvSpPr txBox="1">
            <a:spLocks/>
          </p:cNvSpPr>
          <p:nvPr/>
        </p:nvSpPr>
        <p:spPr>
          <a:xfrm>
            <a:off x="1447800" y="5527272"/>
            <a:ext cx="9296400" cy="930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일주일에 </a:t>
            </a:r>
            <a:r>
              <a:rPr lang="en-US" altLang="ko-KR" sz="20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0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 아침 회의를 통한 일정 관리 및 현황에 대한 분석 그리고 축소 방안 모색</a:t>
            </a:r>
          </a:p>
        </p:txBody>
      </p:sp>
    </p:spTree>
    <p:extLst>
      <p:ext uri="{BB962C8B-B14F-4D97-AF65-F5344CB8AC3E}">
        <p14:creationId xmlns:p14="http://schemas.microsoft.com/office/powerpoint/2010/main" val="635586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279;p16"/>
          <p:cNvSpPr txBox="1"/>
          <p:nvPr/>
        </p:nvSpPr>
        <p:spPr>
          <a:xfrm>
            <a:off x="9833960" y="6241182"/>
            <a:ext cx="2153646" cy="52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r">
              <a:defRPr sz="2800">
                <a:solidFill>
                  <a:srgbClr val="EA7A4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</a:t>
            </a:r>
            <a:r>
              <a:rPr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Core</a:t>
            </a:r>
          </a:p>
        </p:txBody>
      </p:sp>
      <p:sp>
        <p:nvSpPr>
          <p:cNvPr id="474" name="제목 1"/>
          <p:cNvSpPr txBox="1"/>
          <p:nvPr/>
        </p:nvSpPr>
        <p:spPr>
          <a:xfrm>
            <a:off x="482599" y="184624"/>
            <a:ext cx="4062732" cy="593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400" b="1">
                <a:solidFill>
                  <a:srgbClr val="66665C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관리 및 방식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Google Shape;225;p10">
            <a:extLst>
              <a:ext uri="{FF2B5EF4-FFF2-40B4-BE49-F238E27FC236}">
                <a16:creationId xmlns:a16="http://schemas.microsoft.com/office/drawing/2014/main" id="{8356BDE9-6E00-4AB7-80F2-6BE40FE371DD}"/>
              </a:ext>
            </a:extLst>
          </p:cNvPr>
          <p:cNvSpPr txBox="1"/>
          <p:nvPr/>
        </p:nvSpPr>
        <p:spPr>
          <a:xfrm>
            <a:off x="1043744" y="865414"/>
            <a:ext cx="3801509" cy="509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50000"/>
              </a:lnSpc>
              <a:defRPr sz="2000" b="1">
                <a:solidFill>
                  <a:srgbClr val="EA7A44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 별 빠듯한 일정 관리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9" name="그래픽 55" descr="그래픽 55">
            <a:extLst>
              <a:ext uri="{FF2B5EF4-FFF2-40B4-BE49-F238E27FC236}">
                <a16:creationId xmlns:a16="http://schemas.microsoft.com/office/drawing/2014/main" id="{A13A111B-5160-4357-95E9-B01E3C1A0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08" y="955057"/>
            <a:ext cx="388611" cy="3886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27A2A1-C03A-4F65-BFA3-579421887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210" y="1559734"/>
            <a:ext cx="5318257" cy="41506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E84467-B172-44DB-B9FE-BE6E1CC3F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389" y="1564373"/>
            <a:ext cx="4782982" cy="41506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1D1032-7117-4C36-A26F-490597CF2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22" y="1552384"/>
            <a:ext cx="1365093" cy="923971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4EAF6B3E-CC09-42C0-AD03-89EE74D3C689}"/>
              </a:ext>
            </a:extLst>
          </p:cNvPr>
          <p:cNvSpPr txBox="1">
            <a:spLocks/>
          </p:cNvSpPr>
          <p:nvPr/>
        </p:nvSpPr>
        <p:spPr>
          <a:xfrm>
            <a:off x="1447800" y="5527272"/>
            <a:ext cx="9296400" cy="930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모두가 새로운 기술에 도전하는 만큼 정보 정리 및 공유는 핵심</a:t>
            </a:r>
          </a:p>
        </p:txBody>
      </p:sp>
    </p:spTree>
    <p:extLst>
      <p:ext uri="{BB962C8B-B14F-4D97-AF65-F5344CB8AC3E}">
        <p14:creationId xmlns:p14="http://schemas.microsoft.com/office/powerpoint/2010/main" val="3058499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C9E47C-F54D-451E-A5F0-E61DB6CC9077}"/>
              </a:ext>
            </a:extLst>
          </p:cNvPr>
          <p:cNvSpPr txBox="1"/>
          <p:nvPr/>
        </p:nvSpPr>
        <p:spPr>
          <a:xfrm>
            <a:off x="1134417" y="1371323"/>
            <a:ext cx="358998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4800"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0C2648-2738-4FA1-8003-0B478C303F5D}"/>
              </a:ext>
            </a:extLst>
          </p:cNvPr>
          <p:cNvSpPr txBox="1"/>
          <p:nvPr/>
        </p:nvSpPr>
        <p:spPr>
          <a:xfrm>
            <a:off x="4724399" y="2771738"/>
            <a:ext cx="415995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 피드백 및 개선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3C09C5-D86C-4F52-86B7-C4BB8247C7A6}"/>
              </a:ext>
            </a:extLst>
          </p:cNvPr>
          <p:cNvSpPr txBox="1"/>
          <p:nvPr/>
        </p:nvSpPr>
        <p:spPr>
          <a:xfrm>
            <a:off x="4724398" y="3379521"/>
            <a:ext cx="26108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개인의 욕심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8BD97-2E00-476A-9E49-FBE6344CF0D2}"/>
              </a:ext>
            </a:extLst>
          </p:cNvPr>
          <p:cNvSpPr txBox="1"/>
          <p:nvPr/>
        </p:nvSpPr>
        <p:spPr>
          <a:xfrm>
            <a:off x="4724399" y="3978294"/>
            <a:ext cx="2857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현황 및 기능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E5012-CBA4-422A-A9A2-28BE504E6A4E}"/>
              </a:ext>
            </a:extLst>
          </p:cNvPr>
          <p:cNvSpPr txBox="1"/>
          <p:nvPr/>
        </p:nvSpPr>
        <p:spPr>
          <a:xfrm>
            <a:off x="4724399" y="4586077"/>
            <a:ext cx="31161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 별 계획 및 마일스톤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A8FA29-DDA8-4BF6-810A-B20679E8B422}"/>
              </a:ext>
            </a:extLst>
          </p:cNvPr>
          <p:cNvSpPr txBox="1"/>
          <p:nvPr/>
        </p:nvSpPr>
        <p:spPr>
          <a:xfrm>
            <a:off x="4724399" y="5184850"/>
            <a:ext cx="415995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관리 및 방식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08A9032-86D9-4F72-860B-0F924620CFA1}"/>
              </a:ext>
            </a:extLst>
          </p:cNvPr>
          <p:cNvGrpSpPr/>
          <p:nvPr/>
        </p:nvGrpSpPr>
        <p:grpSpPr>
          <a:xfrm>
            <a:off x="4446422" y="1493519"/>
            <a:ext cx="87032" cy="3929960"/>
            <a:chOff x="4446422" y="1574799"/>
            <a:chExt cx="87032" cy="392996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C898570-3589-4CB9-9BAA-CB6FD0C52598}"/>
                </a:ext>
              </a:extLst>
            </p:cNvPr>
            <p:cNvGrpSpPr/>
            <p:nvPr/>
          </p:nvGrpSpPr>
          <p:grpSpPr>
            <a:xfrm>
              <a:off x="4446422" y="1574799"/>
              <a:ext cx="87032" cy="3929960"/>
              <a:chOff x="5419844" y="2085358"/>
              <a:chExt cx="87032" cy="392996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867B9D7-6E97-449E-ACAF-F7CD6AD0C69E}"/>
                  </a:ext>
                </a:extLst>
              </p:cNvPr>
              <p:cNvGrpSpPr/>
              <p:nvPr/>
            </p:nvGrpSpPr>
            <p:grpSpPr>
              <a:xfrm rot="5400000">
                <a:off x="3495904" y="4009302"/>
                <a:ext cx="3929960" cy="82072"/>
                <a:chOff x="2989824" y="868285"/>
                <a:chExt cx="2621925" cy="82072"/>
              </a:xfrm>
            </p:grpSpPr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34A64CAF-3368-4F33-82F7-8EFC2EA0DDE8}"/>
                    </a:ext>
                  </a:extLst>
                </p:cNvPr>
                <p:cNvCxnSpPr>
                  <a:cxnSpLocks/>
                  <a:endCxn id="20" idx="6"/>
                </p:cNvCxnSpPr>
                <p:nvPr/>
              </p:nvCxnSpPr>
              <p:spPr>
                <a:xfrm rot="16200000">
                  <a:off x="4300787" y="-401638"/>
                  <a:ext cx="0" cy="2621925"/>
                </a:xfrm>
                <a:prstGeom prst="line">
                  <a:avLst/>
                </a:prstGeom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4E9C9D6-77E8-481A-838B-DBBEB17C27A7}"/>
                    </a:ext>
                  </a:extLst>
                </p:cNvPr>
                <p:cNvSpPr/>
                <p:nvPr/>
              </p:nvSpPr>
              <p:spPr>
                <a:xfrm>
                  <a:off x="5158257" y="868285"/>
                  <a:ext cx="54133" cy="82072"/>
                </a:xfrm>
                <a:prstGeom prst="ellipse">
                  <a:avLst/>
                </a:prstGeom>
                <a:solidFill>
                  <a:srgbClr val="EA7A4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dirty="0">
                    <a:solidFill>
                      <a:srgbClr val="EA7A44"/>
                    </a:solidFill>
                  </a:endParaRPr>
                </a:p>
              </p:txBody>
            </p:sp>
          </p:grp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0015883A-AB20-4897-B6E4-132E070CE979}"/>
                  </a:ext>
                </a:extLst>
              </p:cNvPr>
              <p:cNvSpPr/>
              <p:nvPr/>
            </p:nvSpPr>
            <p:spPr>
              <a:xfrm rot="5400000">
                <a:off x="5425271" y="2923823"/>
                <a:ext cx="81138" cy="82072"/>
              </a:xfrm>
              <a:prstGeom prst="ellipse">
                <a:avLst/>
              </a:prstGeom>
              <a:solidFill>
                <a:srgbClr val="EA7A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dirty="0">
                  <a:solidFill>
                    <a:srgbClr val="EA7A44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F9E0B7FB-25E5-4D71-99F4-A281FA167E3E}"/>
                  </a:ext>
                </a:extLst>
              </p:cNvPr>
              <p:cNvSpPr/>
              <p:nvPr/>
            </p:nvSpPr>
            <p:spPr>
              <a:xfrm rot="5400000">
                <a:off x="5420311" y="3528010"/>
                <a:ext cx="81138" cy="82072"/>
              </a:xfrm>
              <a:prstGeom prst="ellipse">
                <a:avLst/>
              </a:prstGeom>
              <a:solidFill>
                <a:srgbClr val="EA7A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dirty="0">
                  <a:solidFill>
                    <a:srgbClr val="EA7A44"/>
                  </a:solidFill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1CCC67E-AEE9-45F4-89A7-2F5887B3A47F}"/>
                  </a:ext>
                </a:extLst>
              </p:cNvPr>
              <p:cNvSpPr/>
              <p:nvPr/>
            </p:nvSpPr>
            <p:spPr>
              <a:xfrm rot="5400000">
                <a:off x="5420311" y="4130379"/>
                <a:ext cx="81138" cy="82072"/>
              </a:xfrm>
              <a:prstGeom prst="ellipse">
                <a:avLst/>
              </a:prstGeom>
              <a:solidFill>
                <a:srgbClr val="EA7A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dirty="0">
                  <a:solidFill>
                    <a:srgbClr val="EA7A44"/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DC12FD69-88A6-41C8-9D2E-9F4728793710}"/>
                  </a:ext>
                </a:extLst>
              </p:cNvPr>
              <p:cNvSpPr/>
              <p:nvPr/>
            </p:nvSpPr>
            <p:spPr>
              <a:xfrm rot="5400000">
                <a:off x="5420311" y="4732748"/>
                <a:ext cx="81138" cy="82072"/>
              </a:xfrm>
              <a:prstGeom prst="ellipse">
                <a:avLst/>
              </a:prstGeom>
              <a:solidFill>
                <a:srgbClr val="EA7A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dirty="0">
                  <a:solidFill>
                    <a:srgbClr val="EA7A44"/>
                  </a:solidFill>
                </a:endParaRPr>
              </a:p>
            </p:txBody>
          </p: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44CA2E1-8099-45C3-BD77-2B65ECAFD5DA}"/>
                </a:ext>
              </a:extLst>
            </p:cNvPr>
            <p:cNvSpPr/>
            <p:nvPr/>
          </p:nvSpPr>
          <p:spPr>
            <a:xfrm rot="5400000">
              <a:off x="4446888" y="5423153"/>
              <a:ext cx="81139" cy="82072"/>
            </a:xfrm>
            <a:prstGeom prst="ellipse">
              <a:avLst/>
            </a:prstGeom>
            <a:solidFill>
              <a:srgbClr val="EA7A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>
                <a:solidFill>
                  <a:srgbClr val="EA7A44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48B1A5-AF00-4A48-999A-BCE960C40AA6}"/>
              </a:ext>
            </a:extLst>
          </p:cNvPr>
          <p:cNvSpPr txBox="1"/>
          <p:nvPr/>
        </p:nvSpPr>
        <p:spPr>
          <a:xfrm>
            <a:off x="4724397" y="2172965"/>
            <a:ext cx="415995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 팀 소개</a:t>
            </a:r>
          </a:p>
        </p:txBody>
      </p:sp>
      <p:sp>
        <p:nvSpPr>
          <p:cNvPr id="2" name="오른쪽 중괄호 1">
            <a:extLst>
              <a:ext uri="{FF2B5EF4-FFF2-40B4-BE49-F238E27FC236}">
                <a16:creationId xmlns:a16="http://schemas.microsoft.com/office/drawing/2014/main" id="{42A1B3E2-E364-416E-8872-1EACB392E33A}"/>
              </a:ext>
            </a:extLst>
          </p:cNvPr>
          <p:cNvSpPr/>
          <p:nvPr/>
        </p:nvSpPr>
        <p:spPr>
          <a:xfrm>
            <a:off x="8159748" y="3379521"/>
            <a:ext cx="238123" cy="1606666"/>
          </a:xfrm>
          <a:prstGeom prst="rightBrace">
            <a:avLst/>
          </a:prstGeom>
          <a:ln w="28575">
            <a:solidFill>
              <a:srgbClr val="EA7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005C40-92BB-4CCD-97E4-12456A128165}"/>
              </a:ext>
            </a:extLst>
          </p:cNvPr>
          <p:cNvSpPr txBox="1"/>
          <p:nvPr/>
        </p:nvSpPr>
        <p:spPr>
          <a:xfrm>
            <a:off x="8602816" y="3993683"/>
            <a:ext cx="15413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 별 정리</a:t>
            </a:r>
          </a:p>
        </p:txBody>
      </p:sp>
    </p:spTree>
    <p:extLst>
      <p:ext uri="{BB962C8B-B14F-4D97-AF65-F5344CB8AC3E}">
        <p14:creationId xmlns:p14="http://schemas.microsoft.com/office/powerpoint/2010/main" val="1440726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503DC6-ACD5-4927-B427-711749D99792}"/>
              </a:ext>
            </a:extLst>
          </p:cNvPr>
          <p:cNvSpPr txBox="1"/>
          <p:nvPr/>
        </p:nvSpPr>
        <p:spPr>
          <a:xfrm>
            <a:off x="9788235" y="6241183"/>
            <a:ext cx="224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en-US" sz="2800" dirty="0"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</a:t>
            </a:r>
            <a:r>
              <a:rPr lang="en-US" sz="2800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en-US" sz="2800" dirty="0"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Core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96626EE-B4CA-4D84-B91A-E73AC4E6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5085" y="2639960"/>
            <a:ext cx="3781829" cy="1578080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0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2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663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496626EE-B4CA-4D84-B91A-E73AC4E6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5085" y="2639960"/>
            <a:ext cx="3781829" cy="1578080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 팀 소개</a:t>
            </a:r>
            <a:endParaRPr lang="ko-KR" altLang="en-US" sz="32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02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496626EE-B4CA-4D84-B91A-E73AC4E6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184625"/>
            <a:ext cx="2245360" cy="680789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 </a:t>
            </a:r>
            <a:r>
              <a:rPr lang="ko-KR" altLang="en-US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 팀 소개</a:t>
            </a:r>
            <a:endParaRPr lang="ko-KR" altLang="en-US" sz="18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 descr="건물, 실외, 남자, 눈이(가) 표시된 사진&#10;&#10;자동 생성된 설명">
            <a:extLst>
              <a:ext uri="{FF2B5EF4-FFF2-40B4-BE49-F238E27FC236}">
                <a16:creationId xmlns:a16="http://schemas.microsoft.com/office/drawing/2014/main" id="{4D8FE9A1-98AD-48B0-A3E2-ADF67FBC2F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0" t="10298" r="3371" b="12923"/>
          <a:stretch/>
        </p:blipFill>
        <p:spPr>
          <a:xfrm rot="5400000">
            <a:off x="1217353" y="2293007"/>
            <a:ext cx="2082800" cy="208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7977684-1D44-48B9-9872-169531EB61C5}"/>
              </a:ext>
            </a:extLst>
          </p:cNvPr>
          <p:cNvSpPr txBox="1"/>
          <p:nvPr/>
        </p:nvSpPr>
        <p:spPr>
          <a:xfrm>
            <a:off x="1713956" y="1769414"/>
            <a:ext cx="108959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김찬영</a:t>
            </a:r>
            <a:endParaRPr lang="en-US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B87816F-E3D7-4AE1-907D-FCCF85E1EC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20" r="14620"/>
          <a:stretch/>
        </p:blipFill>
        <p:spPr>
          <a:xfrm>
            <a:off x="9117106" y="2293006"/>
            <a:ext cx="2082801" cy="20828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D4166DE-9041-47EB-B24B-A1903E4425DA}"/>
              </a:ext>
            </a:extLst>
          </p:cNvPr>
          <p:cNvSpPr txBox="1"/>
          <p:nvPr/>
        </p:nvSpPr>
        <p:spPr>
          <a:xfrm>
            <a:off x="9613708" y="1769413"/>
            <a:ext cx="108959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문예은</a:t>
            </a:r>
            <a:endParaRPr lang="en-US" dirty="0">
              <a:solidFill>
                <a:srgbClr val="5C7FA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D044A0D-54AC-4924-9A74-7AC9CBC493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48" t="11408" r="14833" b="18815"/>
          <a:stretch/>
        </p:blipFill>
        <p:spPr>
          <a:xfrm>
            <a:off x="3858619" y="2293006"/>
            <a:ext cx="1980654" cy="20828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BEC79E8-7D18-47A1-A03B-BA06DAB868C6}"/>
              </a:ext>
            </a:extLst>
          </p:cNvPr>
          <p:cNvSpPr txBox="1"/>
          <p:nvPr/>
        </p:nvSpPr>
        <p:spPr>
          <a:xfrm>
            <a:off x="4304148" y="1769413"/>
            <a:ext cx="108959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이윤직</a:t>
            </a:r>
            <a:endParaRPr lang="en-US" dirty="0">
              <a:solidFill>
                <a:srgbClr val="E4901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624384-8B59-4520-90A2-18E50DBCAE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66" t="22118" r="-129" b="19430"/>
          <a:stretch/>
        </p:blipFill>
        <p:spPr>
          <a:xfrm>
            <a:off x="6397739" y="2293006"/>
            <a:ext cx="2160901" cy="208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A20F91-5D62-442F-BC54-D4D6937AF40A}"/>
              </a:ext>
            </a:extLst>
          </p:cNvPr>
          <p:cNvSpPr txBox="1"/>
          <p:nvPr/>
        </p:nvSpPr>
        <p:spPr>
          <a:xfrm>
            <a:off x="6933391" y="1769413"/>
            <a:ext cx="108959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심시은</a:t>
            </a:r>
            <a:endParaRPr lang="en-US" dirty="0">
              <a:solidFill>
                <a:srgbClr val="30519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Google Shape;214;p9">
            <a:extLst>
              <a:ext uri="{FF2B5EF4-FFF2-40B4-BE49-F238E27FC236}">
                <a16:creationId xmlns:a16="http://schemas.microsoft.com/office/drawing/2014/main" id="{BC1B3375-6E50-4199-B784-689E760D1118}"/>
              </a:ext>
            </a:extLst>
          </p:cNvPr>
          <p:cNvSpPr txBox="1"/>
          <p:nvPr/>
        </p:nvSpPr>
        <p:spPr>
          <a:xfrm>
            <a:off x="1042302" y="4686697"/>
            <a:ext cx="2432902" cy="100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이 열정 언제까지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지속될 지 모르지만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298D9CF1-0890-483A-99E4-F1FFE057199D}"/>
              </a:ext>
            </a:extLst>
          </p:cNvPr>
          <p:cNvSpPr txBox="1"/>
          <p:nvPr/>
        </p:nvSpPr>
        <p:spPr>
          <a:xfrm>
            <a:off x="998018" y="865414"/>
            <a:ext cx="3892959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1800"/>
              <a:buFont typeface="Arial"/>
              <a:buNone/>
            </a:pP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현재 자신을 한 문장으로 표현한다면</a:t>
            </a:r>
            <a:r>
              <a:rPr lang="en-US" altLang="ko-KR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?</a:t>
            </a:r>
            <a:endParaRPr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4" name="그래픽 13" descr="확인 표시">
            <a:extLst>
              <a:ext uri="{FF2B5EF4-FFF2-40B4-BE49-F238E27FC236}">
                <a16:creationId xmlns:a16="http://schemas.microsoft.com/office/drawing/2014/main" id="{1ACAF867-9101-4281-BFF8-26D30D6D0A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408" y="955058"/>
            <a:ext cx="388611" cy="388611"/>
          </a:xfrm>
          <a:prstGeom prst="rect">
            <a:avLst/>
          </a:prstGeom>
        </p:spPr>
      </p:pic>
      <p:sp>
        <p:nvSpPr>
          <p:cNvPr id="15" name="Google Shape;214;p9">
            <a:extLst>
              <a:ext uri="{FF2B5EF4-FFF2-40B4-BE49-F238E27FC236}">
                <a16:creationId xmlns:a16="http://schemas.microsoft.com/office/drawing/2014/main" id="{532F5872-ADA7-4EF8-99DE-3D806AD257AA}"/>
              </a:ext>
            </a:extLst>
          </p:cNvPr>
          <p:cNvSpPr txBox="1"/>
          <p:nvPr/>
        </p:nvSpPr>
        <p:spPr>
          <a:xfrm>
            <a:off x="8942055" y="4686696"/>
            <a:ext cx="2432902" cy="100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여긴 어디 난 누구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길을 잃었어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6" name="Google Shape;214;p9">
            <a:extLst>
              <a:ext uri="{FF2B5EF4-FFF2-40B4-BE49-F238E27FC236}">
                <a16:creationId xmlns:a16="http://schemas.microsoft.com/office/drawing/2014/main" id="{DC0A607E-5AE1-423F-8CA5-5CD5E5A71B1B}"/>
              </a:ext>
            </a:extLst>
          </p:cNvPr>
          <p:cNvSpPr txBox="1"/>
          <p:nvPr/>
        </p:nvSpPr>
        <p:spPr>
          <a:xfrm>
            <a:off x="6261738" y="4686696"/>
            <a:ext cx="2432902" cy="100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유난히 자신감이 없던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7" name="Google Shape;214;p9">
            <a:extLst>
              <a:ext uri="{FF2B5EF4-FFF2-40B4-BE49-F238E27FC236}">
                <a16:creationId xmlns:a16="http://schemas.microsoft.com/office/drawing/2014/main" id="{F99A2949-B0D1-4ED2-AC10-70B7A957576D}"/>
              </a:ext>
            </a:extLst>
          </p:cNvPr>
          <p:cNvSpPr txBox="1"/>
          <p:nvPr/>
        </p:nvSpPr>
        <p:spPr>
          <a:xfrm>
            <a:off x="3632495" y="4686695"/>
            <a:ext cx="2432902" cy="100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내 인생은 겨울이야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6827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496626EE-B4CA-4D84-B91A-E73AC4E6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184625"/>
            <a:ext cx="2245360" cy="680789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 </a:t>
            </a:r>
            <a:r>
              <a:rPr lang="ko-KR" altLang="en-US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 팀 소개</a:t>
            </a:r>
            <a:endParaRPr lang="ko-KR" altLang="en-US" sz="18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 descr="건물, 실외, 남자, 눈이(가) 표시된 사진&#10;&#10;자동 생성된 설명">
            <a:extLst>
              <a:ext uri="{FF2B5EF4-FFF2-40B4-BE49-F238E27FC236}">
                <a16:creationId xmlns:a16="http://schemas.microsoft.com/office/drawing/2014/main" id="{4D8FE9A1-98AD-48B0-A3E2-ADF67FBC2F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0" t="10298" r="3371" b="12923"/>
          <a:stretch/>
        </p:blipFill>
        <p:spPr>
          <a:xfrm rot="5400000">
            <a:off x="1217353" y="2293007"/>
            <a:ext cx="2082800" cy="208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7977684-1D44-48B9-9872-169531EB61C5}"/>
              </a:ext>
            </a:extLst>
          </p:cNvPr>
          <p:cNvSpPr txBox="1"/>
          <p:nvPr/>
        </p:nvSpPr>
        <p:spPr>
          <a:xfrm>
            <a:off x="1713956" y="1769414"/>
            <a:ext cx="108959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김찬영</a:t>
            </a:r>
            <a:endParaRPr lang="en-US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B87816F-E3D7-4AE1-907D-FCCF85E1EC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20" r="14620"/>
          <a:stretch/>
        </p:blipFill>
        <p:spPr>
          <a:xfrm>
            <a:off x="9117106" y="2293006"/>
            <a:ext cx="2082801" cy="20828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D4166DE-9041-47EB-B24B-A1903E4425DA}"/>
              </a:ext>
            </a:extLst>
          </p:cNvPr>
          <p:cNvSpPr txBox="1"/>
          <p:nvPr/>
        </p:nvSpPr>
        <p:spPr>
          <a:xfrm>
            <a:off x="9613708" y="1769413"/>
            <a:ext cx="108959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문예은</a:t>
            </a:r>
            <a:endParaRPr lang="en-US" dirty="0">
              <a:solidFill>
                <a:srgbClr val="5C7FA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D044A0D-54AC-4924-9A74-7AC9CBC493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48" t="11408" r="14833" b="18815"/>
          <a:stretch/>
        </p:blipFill>
        <p:spPr>
          <a:xfrm>
            <a:off x="3858619" y="2293006"/>
            <a:ext cx="1980654" cy="20828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BEC79E8-7D18-47A1-A03B-BA06DAB868C6}"/>
              </a:ext>
            </a:extLst>
          </p:cNvPr>
          <p:cNvSpPr txBox="1"/>
          <p:nvPr/>
        </p:nvSpPr>
        <p:spPr>
          <a:xfrm>
            <a:off x="4304148" y="1769413"/>
            <a:ext cx="108959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이윤직</a:t>
            </a:r>
            <a:endParaRPr lang="en-US" dirty="0">
              <a:solidFill>
                <a:srgbClr val="E4901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624384-8B59-4520-90A2-18E50DBCAE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66" t="22118" r="-129" b="19430"/>
          <a:stretch/>
        </p:blipFill>
        <p:spPr>
          <a:xfrm>
            <a:off x="6397739" y="2293006"/>
            <a:ext cx="2160901" cy="208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A20F91-5D62-442F-BC54-D4D6937AF40A}"/>
              </a:ext>
            </a:extLst>
          </p:cNvPr>
          <p:cNvSpPr txBox="1"/>
          <p:nvPr/>
        </p:nvSpPr>
        <p:spPr>
          <a:xfrm>
            <a:off x="6933391" y="1769413"/>
            <a:ext cx="108959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심시은</a:t>
            </a:r>
            <a:endParaRPr lang="en-US" dirty="0">
              <a:solidFill>
                <a:srgbClr val="30519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298D9CF1-0890-483A-99E4-F1FFE057199D}"/>
              </a:ext>
            </a:extLst>
          </p:cNvPr>
          <p:cNvSpPr txBox="1"/>
          <p:nvPr/>
        </p:nvSpPr>
        <p:spPr>
          <a:xfrm>
            <a:off x="998018" y="865414"/>
            <a:ext cx="3892959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1800"/>
              <a:buFont typeface="Arial"/>
              <a:buNone/>
            </a:pP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우리 팀의 목표는</a:t>
            </a:r>
            <a:r>
              <a:rPr lang="en-US" altLang="ko-KR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?</a:t>
            </a:r>
            <a:endParaRPr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4" name="그래픽 13" descr="확인 표시">
            <a:extLst>
              <a:ext uri="{FF2B5EF4-FFF2-40B4-BE49-F238E27FC236}">
                <a16:creationId xmlns:a16="http://schemas.microsoft.com/office/drawing/2014/main" id="{1ACAF867-9101-4281-BFF8-26D30D6D0A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408" y="955058"/>
            <a:ext cx="388611" cy="388611"/>
          </a:xfrm>
          <a:prstGeom prst="rect">
            <a:avLst/>
          </a:prstGeom>
        </p:spPr>
      </p:pic>
      <p:sp>
        <p:nvSpPr>
          <p:cNvPr id="18" name="Google Shape;214;p9">
            <a:extLst>
              <a:ext uri="{FF2B5EF4-FFF2-40B4-BE49-F238E27FC236}">
                <a16:creationId xmlns:a16="http://schemas.microsoft.com/office/drawing/2014/main" id="{D286BFAE-5875-4039-946D-17CACDBCF8E3}"/>
              </a:ext>
            </a:extLst>
          </p:cNvPr>
          <p:cNvSpPr txBox="1"/>
          <p:nvPr/>
        </p:nvSpPr>
        <p:spPr>
          <a:xfrm>
            <a:off x="1778241" y="4721175"/>
            <a:ext cx="8620536" cy="1462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032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서로 다른 상태의 개인이 모였지만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,</a:t>
            </a:r>
          </a:p>
          <a:p>
            <a:pPr marL="285750" marR="0" lvl="0" indent="-2032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각자의 욕심이 모여 </a:t>
            </a:r>
            <a:r>
              <a:rPr lang="ko-KR" altLang="en-US" sz="20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팀의 욕심이 되도록</a:t>
            </a:r>
            <a:endParaRPr lang="en-US" altLang="ko-KR" sz="2000" b="1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L="285750" marR="0" lvl="0" indent="-2032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팀 프로젝트가 마치 </a:t>
            </a:r>
            <a:r>
              <a:rPr lang="ko-KR" altLang="en-US" sz="20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개인 프로젝트의 합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처럼</a:t>
            </a:r>
            <a:endParaRPr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4413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503DC6-ACD5-4927-B427-711749D99792}"/>
              </a:ext>
            </a:extLst>
          </p:cNvPr>
          <p:cNvSpPr txBox="1"/>
          <p:nvPr/>
        </p:nvSpPr>
        <p:spPr>
          <a:xfrm>
            <a:off x="9788235" y="6241183"/>
            <a:ext cx="224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en-US" sz="2800" dirty="0"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</a:t>
            </a:r>
            <a:r>
              <a:rPr lang="en-US" sz="2800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en-US" sz="2800" dirty="0"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Core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96626EE-B4CA-4D84-B91A-E73AC4E6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274" y="2639960"/>
            <a:ext cx="6267452" cy="1578080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 피드백 및 개선</a:t>
            </a:r>
            <a:endParaRPr lang="ko-KR" altLang="en-US" sz="32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669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503DC6-ACD5-4927-B427-711749D99792}"/>
              </a:ext>
            </a:extLst>
          </p:cNvPr>
          <p:cNvSpPr txBox="1"/>
          <p:nvPr/>
        </p:nvSpPr>
        <p:spPr>
          <a:xfrm>
            <a:off x="9788235" y="6241183"/>
            <a:ext cx="224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en-US" sz="2800" dirty="0"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</a:t>
            </a:r>
            <a:r>
              <a:rPr lang="en-US" sz="2800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en-US" sz="2800" dirty="0"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Core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96626EE-B4CA-4D84-B91A-E73AC4E6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184625"/>
            <a:ext cx="4154170" cy="680789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 피드백 및 개선</a:t>
            </a:r>
            <a:endParaRPr lang="ko-KR" altLang="en-US" sz="18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298D9CF1-0890-483A-99E4-F1FFE057199D}"/>
              </a:ext>
            </a:extLst>
          </p:cNvPr>
          <p:cNvSpPr txBox="1"/>
          <p:nvPr/>
        </p:nvSpPr>
        <p:spPr>
          <a:xfrm>
            <a:off x="998018" y="865414"/>
            <a:ext cx="3892959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1800"/>
              <a:buFont typeface="Arial"/>
              <a:buNone/>
            </a:pP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우리의 주제</a:t>
            </a:r>
            <a:endParaRPr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4" name="그래픽 13" descr="확인 표시">
            <a:extLst>
              <a:ext uri="{FF2B5EF4-FFF2-40B4-BE49-F238E27FC236}">
                <a16:creationId xmlns:a16="http://schemas.microsoft.com/office/drawing/2014/main" id="{1ACAF867-9101-4281-BFF8-26D30D6D0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408" y="955058"/>
            <a:ext cx="388611" cy="388611"/>
          </a:xfrm>
          <a:prstGeom prst="rect">
            <a:avLst/>
          </a:prstGeom>
        </p:spPr>
      </p:pic>
      <p:sp>
        <p:nvSpPr>
          <p:cNvPr id="33" name="제목 1">
            <a:extLst>
              <a:ext uri="{FF2B5EF4-FFF2-40B4-BE49-F238E27FC236}">
                <a16:creationId xmlns:a16="http://schemas.microsoft.com/office/drawing/2014/main" id="{2D97F7D9-D7F4-42CE-B173-BA2BE579DC53}"/>
              </a:ext>
            </a:extLst>
          </p:cNvPr>
          <p:cNvSpPr txBox="1">
            <a:spLocks/>
          </p:cNvSpPr>
          <p:nvPr/>
        </p:nvSpPr>
        <p:spPr>
          <a:xfrm>
            <a:off x="1965960" y="1434305"/>
            <a:ext cx="8260080" cy="10345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빅데이터 처리 기반 실시간 서비스 개발</a:t>
            </a:r>
            <a:endParaRPr lang="en-US" altLang="ko-KR" sz="2000"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Twitter API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TweetDeck Clone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E601C9F-EA12-4EAC-8F9D-3DC117F9EC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5" t="9898" r="9898" b="9865"/>
          <a:stretch/>
        </p:blipFill>
        <p:spPr>
          <a:xfrm>
            <a:off x="1478217" y="2919267"/>
            <a:ext cx="2037145" cy="2037145"/>
          </a:xfrm>
          <a:prstGeom prst="rect">
            <a:avLst/>
          </a:prstGeom>
        </p:spPr>
      </p:pic>
      <p:pic>
        <p:nvPicPr>
          <p:cNvPr id="35" name="그림 34" descr="그리기이(가) 표시된 사진&#10;&#10;자동 생성된 설명">
            <a:extLst>
              <a:ext uri="{FF2B5EF4-FFF2-40B4-BE49-F238E27FC236}">
                <a16:creationId xmlns:a16="http://schemas.microsoft.com/office/drawing/2014/main" id="{A2CD9820-92C6-4FFB-B12A-36162DDCAB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641" y="2919267"/>
            <a:ext cx="2037145" cy="2037145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C8B44AA6-7F53-431D-B089-145137B7A2A5}"/>
              </a:ext>
            </a:extLst>
          </p:cNvPr>
          <p:cNvGrpSpPr/>
          <p:nvPr/>
        </p:nvGrpSpPr>
        <p:grpSpPr>
          <a:xfrm>
            <a:off x="5077429" y="2919266"/>
            <a:ext cx="2037145" cy="2037145"/>
            <a:chOff x="5077427" y="3136086"/>
            <a:chExt cx="2037145" cy="2037145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9EAD0821-F2C4-44DD-BBA8-45E3BB3AB6CE}"/>
                </a:ext>
              </a:extLst>
            </p:cNvPr>
            <p:cNvSpPr/>
            <p:nvPr/>
          </p:nvSpPr>
          <p:spPr>
            <a:xfrm>
              <a:off x="5077427" y="3136086"/>
              <a:ext cx="2037145" cy="2037145"/>
            </a:xfrm>
            <a:prstGeom prst="ellipse">
              <a:avLst/>
            </a:prstGeom>
            <a:solidFill>
              <a:srgbClr val="E490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그림 37" descr="방, 그리기이(가) 표시된 사진&#10;&#10;자동 생성된 설명">
              <a:extLst>
                <a:ext uri="{FF2B5EF4-FFF2-40B4-BE49-F238E27FC236}">
                  <a16:creationId xmlns:a16="http://schemas.microsoft.com/office/drawing/2014/main" id="{3D9DBCBC-F05F-4F50-BC6A-0747EF01B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8223" y="3396882"/>
              <a:ext cx="1515551" cy="1515551"/>
            </a:xfrm>
            <a:prstGeom prst="rect">
              <a:avLst/>
            </a:prstGeom>
          </p:spPr>
        </p:pic>
      </p:grpSp>
      <p:sp>
        <p:nvSpPr>
          <p:cNvPr id="39" name="제목 1">
            <a:extLst>
              <a:ext uri="{FF2B5EF4-FFF2-40B4-BE49-F238E27FC236}">
                <a16:creationId xmlns:a16="http://schemas.microsoft.com/office/drawing/2014/main" id="{3F9A0BEB-6016-4A17-A8D6-1AC90D1796B0}"/>
              </a:ext>
            </a:extLst>
          </p:cNvPr>
          <p:cNvSpPr txBox="1">
            <a:spLocks/>
          </p:cNvSpPr>
          <p:nvPr/>
        </p:nvSpPr>
        <p:spPr>
          <a:xfrm>
            <a:off x="634721" y="5093735"/>
            <a:ext cx="3724136" cy="9306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 스트리밍</a:t>
            </a:r>
            <a:r>
              <a:rPr lang="ko-KR" altLang="en-US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처리 및 저장</a:t>
            </a: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367B2385-637A-46F1-A152-6D4828B2270B}"/>
              </a:ext>
            </a:extLst>
          </p:cNvPr>
          <p:cNvSpPr txBox="1">
            <a:spLocks/>
          </p:cNvSpPr>
          <p:nvPr/>
        </p:nvSpPr>
        <p:spPr>
          <a:xfrm>
            <a:off x="4233934" y="5093734"/>
            <a:ext cx="3724136" cy="9306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대용량 데이터 처리 및</a:t>
            </a:r>
            <a:endParaRPr lang="en-US" altLang="ko-KR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뉴스피드 관련 </a:t>
            </a:r>
            <a:r>
              <a:rPr lang="ko-KR" altLang="en-US" sz="18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람다 아키텍처 </a:t>
            </a:r>
            <a:r>
              <a:rPr lang="ko-KR" altLang="en-US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1291B3CF-A8AE-4A9A-90EF-A2F9DA49AA0D}"/>
              </a:ext>
            </a:extLst>
          </p:cNvPr>
          <p:cNvSpPr txBox="1">
            <a:spLocks/>
          </p:cNvSpPr>
          <p:nvPr/>
        </p:nvSpPr>
        <p:spPr>
          <a:xfrm>
            <a:off x="7833143" y="5093734"/>
            <a:ext cx="3724136" cy="9306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 서비스인</a:t>
            </a:r>
            <a:endParaRPr lang="en-US" altLang="ko-KR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TweetDeck</a:t>
            </a:r>
            <a:r>
              <a:rPr lang="ko-KR" altLang="en-US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프론트 및 서버 개발</a:t>
            </a:r>
          </a:p>
        </p:txBody>
      </p:sp>
    </p:spTree>
    <p:extLst>
      <p:ext uri="{BB962C8B-B14F-4D97-AF65-F5344CB8AC3E}">
        <p14:creationId xmlns:p14="http://schemas.microsoft.com/office/powerpoint/2010/main" val="875637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503DC6-ACD5-4927-B427-711749D99792}"/>
              </a:ext>
            </a:extLst>
          </p:cNvPr>
          <p:cNvSpPr txBox="1"/>
          <p:nvPr/>
        </p:nvSpPr>
        <p:spPr>
          <a:xfrm>
            <a:off x="9788235" y="6241183"/>
            <a:ext cx="224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en-US" sz="2800" dirty="0">
                <a:solidFill>
                  <a:srgbClr val="E490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</a:t>
            </a:r>
            <a:r>
              <a:rPr lang="en-US" sz="2800" dirty="0">
                <a:solidFill>
                  <a:srgbClr val="3051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en-US" sz="2800" dirty="0">
                <a:solidFill>
                  <a:srgbClr val="5C7F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Core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96626EE-B4CA-4D84-B91A-E73AC4E6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184625"/>
            <a:ext cx="4154170" cy="680789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400" b="1" dirty="0">
                <a:solidFill>
                  <a:srgbClr val="6666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 피드백 및 개선</a:t>
            </a:r>
            <a:endParaRPr lang="ko-KR" altLang="en-US" sz="1800" b="1" dirty="0">
              <a:solidFill>
                <a:srgbClr val="6666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298D9CF1-0890-483A-99E4-F1FFE057199D}"/>
              </a:ext>
            </a:extLst>
          </p:cNvPr>
          <p:cNvSpPr txBox="1"/>
          <p:nvPr/>
        </p:nvSpPr>
        <p:spPr>
          <a:xfrm>
            <a:off x="998018" y="865414"/>
            <a:ext cx="3892959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5C"/>
              </a:buClr>
              <a:buSzPts val="1800"/>
              <a:buFont typeface="Arial"/>
              <a:buNone/>
            </a:pPr>
            <a:r>
              <a:rPr lang="ko-KR" altLang="en-US" b="1" dirty="0">
                <a:solidFill>
                  <a:srgbClr val="EA7A4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우리의 주제</a:t>
            </a:r>
            <a:endParaRPr b="1" dirty="0">
              <a:solidFill>
                <a:srgbClr val="EA7A4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4" name="그래픽 13" descr="확인 표시">
            <a:extLst>
              <a:ext uri="{FF2B5EF4-FFF2-40B4-BE49-F238E27FC236}">
                <a16:creationId xmlns:a16="http://schemas.microsoft.com/office/drawing/2014/main" id="{1ACAF867-9101-4281-BFF8-26D30D6D0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408" y="955058"/>
            <a:ext cx="388611" cy="38861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371B5DA-13F0-498F-BF2D-751299F38CB4}"/>
              </a:ext>
            </a:extLst>
          </p:cNvPr>
          <p:cNvGrpSpPr/>
          <p:nvPr/>
        </p:nvGrpSpPr>
        <p:grpSpPr>
          <a:xfrm>
            <a:off x="1356129" y="1137879"/>
            <a:ext cx="9436182" cy="4507910"/>
            <a:chOff x="754430" y="619794"/>
            <a:chExt cx="10235497" cy="4889764"/>
          </a:xfrm>
        </p:grpSpPr>
        <p:pic>
          <p:nvPicPr>
            <p:cNvPr id="16" name="그림 15" descr="주차장, 스크린샷, 측정기, 앉아있는이(가) 표시된 사진&#10;&#10;자동 생성된 설명">
              <a:extLst>
                <a:ext uri="{FF2B5EF4-FFF2-40B4-BE49-F238E27FC236}">
                  <a16:creationId xmlns:a16="http://schemas.microsoft.com/office/drawing/2014/main" id="{AE0F1D44-76B5-47C1-8887-094144E6E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98" r="11210" b="44258"/>
            <a:stretch/>
          </p:blipFill>
          <p:spPr>
            <a:xfrm>
              <a:off x="861237" y="1654650"/>
              <a:ext cx="5295723" cy="2860357"/>
            </a:xfrm>
            <a:prstGeom prst="rect">
              <a:avLst/>
            </a:prstGeom>
          </p:spPr>
        </p:pic>
        <p:pic>
          <p:nvPicPr>
            <p:cNvPr id="17" name="그림 6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9C123A2A-995D-467B-824B-FB6B2B4335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908" t="13939" r="62399" b="14208"/>
            <a:stretch/>
          </p:blipFill>
          <p:spPr>
            <a:xfrm>
              <a:off x="8869438" y="619794"/>
              <a:ext cx="2120489" cy="488976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2578309-3B30-47FB-A839-D338F556E2EA}"/>
                </a:ext>
              </a:extLst>
            </p:cNvPr>
            <p:cNvSpPr/>
            <p:nvPr/>
          </p:nvSpPr>
          <p:spPr>
            <a:xfrm>
              <a:off x="754430" y="3908926"/>
              <a:ext cx="1073683" cy="680789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선 선" descr="선 선">
              <a:extLst>
                <a:ext uri="{FF2B5EF4-FFF2-40B4-BE49-F238E27FC236}">
                  <a16:creationId xmlns:a16="http://schemas.microsoft.com/office/drawing/2014/main" id="{FE22D77C-583D-4278-A65E-9BBE8E2799A4}"/>
                </a:ext>
              </a:extLst>
            </p:cNvPr>
            <p:cNvPicPr>
              <a:picLocks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96042" y="2959522"/>
              <a:ext cx="1234314" cy="573124"/>
            </a:xfrm>
            <a:prstGeom prst="rect">
              <a:avLst/>
            </a:prstGeom>
          </p:spPr>
        </p:pic>
      </p:grpSp>
      <p:sp>
        <p:nvSpPr>
          <p:cNvPr id="20" name="제목 1">
            <a:extLst>
              <a:ext uri="{FF2B5EF4-FFF2-40B4-BE49-F238E27FC236}">
                <a16:creationId xmlns:a16="http://schemas.microsoft.com/office/drawing/2014/main" id="{7A11C336-502D-47CF-BCF0-30857D469309}"/>
              </a:ext>
            </a:extLst>
          </p:cNvPr>
          <p:cNvSpPr txBox="1">
            <a:spLocks/>
          </p:cNvSpPr>
          <p:nvPr/>
        </p:nvSpPr>
        <p:spPr>
          <a:xfrm>
            <a:off x="1070352" y="1448774"/>
            <a:ext cx="3063240" cy="567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Lambda Architecture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2" name="그래픽 21" descr="인용 부호 열기">
            <a:extLst>
              <a:ext uri="{FF2B5EF4-FFF2-40B4-BE49-F238E27FC236}">
                <a16:creationId xmlns:a16="http://schemas.microsoft.com/office/drawing/2014/main" id="{7FCD742F-DC3F-4620-9279-A6844B70D0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6619" y="1425260"/>
            <a:ext cx="307464" cy="30746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2F245F9-BC5D-4997-A22E-AE610DFA7FF1}"/>
              </a:ext>
            </a:extLst>
          </p:cNvPr>
          <p:cNvSpPr/>
          <p:nvPr/>
        </p:nvSpPr>
        <p:spPr>
          <a:xfrm>
            <a:off x="2397681" y="4912723"/>
            <a:ext cx="3054350" cy="508000"/>
          </a:xfrm>
          <a:prstGeom prst="rect">
            <a:avLst/>
          </a:prstGeom>
          <a:solidFill>
            <a:srgbClr val="EA7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Batch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72CFD5-77B8-4D0D-935E-AB2337D1E0B3}"/>
              </a:ext>
            </a:extLst>
          </p:cNvPr>
          <p:cNvSpPr/>
          <p:nvPr/>
        </p:nvSpPr>
        <p:spPr>
          <a:xfrm>
            <a:off x="5465733" y="4912723"/>
            <a:ext cx="1245553" cy="508000"/>
          </a:xfrm>
          <a:prstGeom prst="rect">
            <a:avLst/>
          </a:prstGeom>
          <a:solidFill>
            <a:srgbClr val="8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Realtime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576502FD-7B44-418D-9D8D-F562C240C8B0}"/>
              </a:ext>
            </a:extLst>
          </p:cNvPr>
          <p:cNvSpPr txBox="1">
            <a:spLocks/>
          </p:cNvSpPr>
          <p:nvPr/>
        </p:nvSpPr>
        <p:spPr>
          <a:xfrm>
            <a:off x="6733337" y="4404723"/>
            <a:ext cx="1245553" cy="508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right now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9628FF8-786E-447A-89ED-A9CEFF75FA94}"/>
              </a:ext>
            </a:extLst>
          </p:cNvPr>
          <p:cNvCxnSpPr>
            <a:cxnSpLocks/>
          </p:cNvCxnSpPr>
          <p:nvPr/>
        </p:nvCxnSpPr>
        <p:spPr>
          <a:xfrm>
            <a:off x="6731164" y="4479491"/>
            <a:ext cx="0" cy="3989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214;p9">
            <a:extLst>
              <a:ext uri="{FF2B5EF4-FFF2-40B4-BE49-F238E27FC236}">
                <a16:creationId xmlns:a16="http://schemas.microsoft.com/office/drawing/2014/main" id="{EC92F6A4-05E3-4C14-B475-22AE522D770D}"/>
              </a:ext>
            </a:extLst>
          </p:cNvPr>
          <p:cNvSpPr txBox="1"/>
          <p:nvPr/>
        </p:nvSpPr>
        <p:spPr>
          <a:xfrm>
            <a:off x="1778241" y="5731270"/>
            <a:ext cx="8620536" cy="57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032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 altLang="en-US" sz="20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즉</a:t>
            </a:r>
            <a:r>
              <a:rPr lang="en-US" altLang="ko-KR" sz="20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, </a:t>
            </a:r>
            <a:r>
              <a:rPr lang="ko-KR" altLang="en-US" sz="20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실시간 데이터 처리 및 제공에 있어서 간극을 람다 아키텍처를 통해 해결</a:t>
            </a:r>
            <a:endParaRPr sz="2000" b="1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0334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3979</TotalTime>
  <Words>1399</Words>
  <Application>Microsoft Office PowerPoint</Application>
  <PresentationFormat>와이드스크린</PresentationFormat>
  <Paragraphs>338</Paragraphs>
  <Slides>30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나눔스퀘어 Bold</vt:lpstr>
      <vt:lpstr>Wingdings</vt:lpstr>
      <vt:lpstr>나눔스퀘어 ExtraBold</vt:lpstr>
      <vt:lpstr>나눔스퀘어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우리 팀 소개</vt:lpstr>
      <vt:lpstr>0. 우리 팀 소개</vt:lpstr>
      <vt:lpstr>0. 우리 팀 소개</vt:lpstr>
      <vt:lpstr>지난 피드백 및 개선</vt:lpstr>
      <vt:lpstr>1. 지난 피드백 및 개선</vt:lpstr>
      <vt:lpstr>1. 지난 피드백 및 개선</vt:lpstr>
      <vt:lpstr>PowerPoint 프레젠테이션</vt:lpstr>
      <vt:lpstr>PowerPoint 프레젠테이션</vt:lpstr>
      <vt:lpstr>PowerPoint 프레젠테이션</vt:lpstr>
      <vt:lpstr>PowerPoint 프레젠테이션</vt:lpstr>
      <vt:lpstr>개인적 욕심, 현황, 계획 </vt:lpstr>
      <vt:lpstr>프론트 엔드 개발</vt:lpstr>
      <vt:lpstr>PowerPoint 프레젠테이션</vt:lpstr>
      <vt:lpstr>PowerPoint 프레젠테이션</vt:lpstr>
      <vt:lpstr>백 엔드 개발</vt:lpstr>
      <vt:lpstr>PowerPoint 프레젠테이션</vt:lpstr>
      <vt:lpstr>PowerPoint 프레젠테이션</vt:lpstr>
      <vt:lpstr>백 엔드 개발</vt:lpstr>
      <vt:lpstr>PowerPoint 프레젠테이션</vt:lpstr>
      <vt:lpstr>PowerPoint 프레젠테이션</vt:lpstr>
      <vt:lpstr>백 엔드 개발</vt:lpstr>
      <vt:lpstr>PowerPoint 프레젠테이션</vt:lpstr>
      <vt:lpstr>PowerPoint 프레젠테이션</vt:lpstr>
      <vt:lpstr>프로젝트 관리 및 방식</vt:lpstr>
      <vt:lpstr>PowerPoint 프레젠테이션</vt:lpstr>
      <vt:lpstr>PowerPoint 프레젠테이션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김찬영(산업경영공학과)</dc:creator>
  <cp:lastModifiedBy>김찬영(산업경영공학과)</cp:lastModifiedBy>
  <cp:revision>127</cp:revision>
  <dcterms:created xsi:type="dcterms:W3CDTF">2020-01-10T00:48:04Z</dcterms:created>
  <dcterms:modified xsi:type="dcterms:W3CDTF">2020-02-05T03:58:26Z</dcterms:modified>
</cp:coreProperties>
</file>